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85" r:id="rId2"/>
    <p:sldId id="301" r:id="rId3"/>
    <p:sldId id="310" r:id="rId4"/>
    <p:sldId id="435" r:id="rId5"/>
    <p:sldId id="432" r:id="rId6"/>
    <p:sldId id="436" r:id="rId7"/>
    <p:sldId id="438" r:id="rId8"/>
    <p:sldId id="437" r:id="rId9"/>
    <p:sldId id="420" r:id="rId10"/>
    <p:sldId id="439" r:id="rId11"/>
    <p:sldId id="440" r:id="rId12"/>
    <p:sldId id="441" r:id="rId13"/>
    <p:sldId id="442" r:id="rId14"/>
    <p:sldId id="443" r:id="rId15"/>
    <p:sldId id="433" r:id="rId16"/>
    <p:sldId id="444" r:id="rId17"/>
    <p:sldId id="445" r:id="rId18"/>
    <p:sldId id="446" r:id="rId19"/>
    <p:sldId id="447" r:id="rId20"/>
    <p:sldId id="448" r:id="rId21"/>
    <p:sldId id="449" r:id="rId22"/>
    <p:sldId id="450" r:id="rId23"/>
    <p:sldId id="451" r:id="rId24"/>
    <p:sldId id="452" r:id="rId25"/>
    <p:sldId id="434" r:id="rId26"/>
    <p:sldId id="290" r:id="rId2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301"/>
            <p14:sldId id="310"/>
            <p14:sldId id="435"/>
            <p14:sldId id="432"/>
            <p14:sldId id="436"/>
            <p14:sldId id="438"/>
            <p14:sldId id="437"/>
            <p14:sldId id="420"/>
            <p14:sldId id="439"/>
            <p14:sldId id="440"/>
            <p14:sldId id="441"/>
            <p14:sldId id="442"/>
            <p14:sldId id="443"/>
            <p14:sldId id="433"/>
            <p14:sldId id="444"/>
            <p14:sldId id="445"/>
            <p14:sldId id="446"/>
            <p14:sldId id="447"/>
            <p14:sldId id="448"/>
            <p14:sldId id="449"/>
            <p14:sldId id="450"/>
            <p14:sldId id="451"/>
            <p14:sldId id="452"/>
            <p14:sldId id="434"/>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6016" autoAdjust="0"/>
  </p:normalViewPr>
  <p:slideViewPr>
    <p:cSldViewPr snapToGrid="0">
      <p:cViewPr varScale="1">
        <p:scale>
          <a:sx n="98" d="100"/>
          <a:sy n="98" d="100"/>
        </p:scale>
        <p:origin x="990" y="7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2022/4/5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2022/4/5</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45275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195076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88725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41111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3499318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051575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207828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1761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336891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50991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974343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702834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227717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95823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3306803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1357473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84414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46368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46916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366167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373578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4047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52538"/>
            <a:ext cx="5956300" cy="3351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285946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2022/4/5</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2022/4/5</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6580" y="3803461"/>
            <a:ext cx="10153920" cy="523220"/>
          </a:xfrm>
          <a:prstGeom prst="rect">
            <a:avLst/>
          </a:prstGeom>
          <a:noFill/>
        </p:spPr>
        <p:txBody>
          <a:bodyPr wrap="square" rtlCol="0">
            <a:spAutoFit/>
          </a:bodyPr>
          <a:lstStyle/>
          <a:p>
            <a:pPr algn="ctr"/>
            <a:r>
              <a:rPr lang="en-US" altLang="zh-CN" sz="2800" dirty="0">
                <a:latin typeface="Calibri" panose="020F0502020204030204" pitchFamily="34" charset="0"/>
                <a:cs typeface="Calibri" panose="020F0502020204030204" pitchFamily="34" charset="0"/>
              </a:rPr>
              <a:t>Active-Routing: Compute on the Way for Near-Data Processing</a:t>
            </a:r>
          </a:p>
        </p:txBody>
      </p:sp>
      <p:sp>
        <p:nvSpPr>
          <p:cNvPr id="5" name="文本框 4"/>
          <p:cNvSpPr txBox="1"/>
          <p:nvPr/>
        </p:nvSpPr>
        <p:spPr>
          <a:xfrm>
            <a:off x="2000655" y="4438096"/>
            <a:ext cx="8190689" cy="1569660"/>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Conference :  HPCA’19</a:t>
            </a:r>
          </a:p>
          <a:p>
            <a:r>
              <a:rPr lang="en-US" altLang="zh-CN" sz="2400" dirty="0">
                <a:latin typeface="Calibri" panose="020F0502020204030204" pitchFamily="34" charset="0"/>
                <a:cs typeface="Calibri" panose="020F0502020204030204" pitchFamily="34" charset="0"/>
              </a:rPr>
              <a:t>Author :  </a:t>
            </a:r>
            <a:r>
              <a:rPr lang="en-US" altLang="zh-CN" sz="2400" dirty="0" err="1">
                <a:latin typeface="Calibri" panose="020F0502020204030204" pitchFamily="34" charset="0"/>
                <a:cs typeface="Calibri" panose="020F0502020204030204" pitchFamily="34" charset="0"/>
              </a:rPr>
              <a:t>Jiayi</a:t>
            </a:r>
            <a:r>
              <a:rPr lang="en-US" altLang="zh-CN" sz="2400" dirty="0">
                <a:latin typeface="Calibri" panose="020F0502020204030204" pitchFamily="34" charset="0"/>
                <a:cs typeface="Calibri" panose="020F0502020204030204" pitchFamily="34" charset="0"/>
              </a:rPr>
              <a:t> Huang, </a:t>
            </a:r>
            <a:r>
              <a:rPr lang="en-US" altLang="zh-CN" sz="2400" dirty="0" err="1">
                <a:latin typeface="Calibri" panose="020F0502020204030204" pitchFamily="34" charset="0"/>
                <a:cs typeface="Calibri" panose="020F0502020204030204" pitchFamily="34" charset="0"/>
              </a:rPr>
              <a:t>Ramprakash</a:t>
            </a:r>
            <a:r>
              <a:rPr lang="en-US" altLang="zh-CN" sz="2400" dirty="0">
                <a:latin typeface="Calibri" panose="020F0502020204030204" pitchFamily="34" charset="0"/>
                <a:cs typeface="Calibri" panose="020F0502020204030204" pitchFamily="34" charset="0"/>
              </a:rPr>
              <a:t> Reddy Puli, Pritam Majumder,  		   </a:t>
            </a:r>
            <a:r>
              <a:rPr lang="en-US" altLang="zh-CN" sz="2400" dirty="0" err="1">
                <a:latin typeface="Calibri" panose="020F0502020204030204" pitchFamily="34" charset="0"/>
                <a:cs typeface="Calibri" panose="020F0502020204030204" pitchFamily="34" charset="0"/>
              </a:rPr>
              <a:t>Sungkeun</a:t>
            </a:r>
            <a:r>
              <a:rPr lang="en-US" altLang="zh-CN" sz="2400" dirty="0">
                <a:latin typeface="Calibri" panose="020F0502020204030204" pitchFamily="34" charset="0"/>
                <a:cs typeface="Calibri" panose="020F0502020204030204" pitchFamily="34" charset="0"/>
              </a:rPr>
              <a:t> Kim, Rahul </a:t>
            </a:r>
            <a:r>
              <a:rPr lang="en-US" altLang="zh-CN" sz="2400" dirty="0" err="1">
                <a:latin typeface="Calibri" panose="020F0502020204030204" pitchFamily="34" charset="0"/>
                <a:cs typeface="Calibri" panose="020F0502020204030204" pitchFamily="34" charset="0"/>
              </a:rPr>
              <a:t>Boyapati</a:t>
            </a:r>
            <a:endParaRPr lang="en-US" altLang="zh-CN" sz="24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Institution :</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Texas A&amp;M University, NVIDIA, Intel Corporation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Implementation</a:t>
            </a:r>
            <a:endParaRPr lang="zh-CN" altLang="en-US" b="1" dirty="0">
              <a:latin typeface="Calibri" panose="020F0502020204030204" pitchFamily="34" charset="0"/>
              <a:cs typeface="Calibri" panose="020F0502020204030204" pitchFamily="34" charset="0"/>
            </a:endParaRPr>
          </a:p>
        </p:txBody>
      </p:sp>
      <p:sp>
        <p:nvSpPr>
          <p:cNvPr id="5" name="TextBox 2">
            <a:extLst>
              <a:ext uri="{FF2B5EF4-FFF2-40B4-BE49-F238E27FC236}">
                <a16:creationId xmlns:a16="http://schemas.microsoft.com/office/drawing/2014/main" id="{1DA1DF12-59D9-4DD8-9CC9-3958CCD7EFAB}"/>
              </a:ext>
            </a:extLst>
          </p:cNvPr>
          <p:cNvSpPr txBox="1"/>
          <p:nvPr/>
        </p:nvSpPr>
        <p:spPr>
          <a:xfrm>
            <a:off x="611220" y="639804"/>
            <a:ext cx="10969559" cy="2369880"/>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Programming Interface and ISA Extension</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Active-Routing</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provides simple programming interfaces (</a:t>
            </a:r>
            <a:r>
              <a:rPr lang="en-US" altLang="zh-CN" b="1" dirty="0">
                <a:latin typeface="Times New Roman" panose="02020603050405020304" pitchFamily="18" charset="0"/>
                <a:cs typeface="Times New Roman" panose="02020603050405020304" pitchFamily="18" charset="0"/>
              </a:rPr>
              <a:t>Update and Gather</a:t>
            </a:r>
            <a:r>
              <a:rPr lang="en-US" altLang="zh-CN" dirty="0">
                <a:latin typeface="Times New Roman" panose="02020603050405020304" pitchFamily="18" charset="0"/>
                <a:cs typeface="Times New Roman" panose="02020603050405020304" pitchFamily="18" charset="0"/>
              </a:rPr>
              <a:t>) to translate the program semantics into extended instructions. The </a:t>
            </a:r>
            <a:r>
              <a:rPr lang="en-US" altLang="zh-CN" u="sng" dirty="0">
                <a:latin typeface="Times New Roman" panose="02020603050405020304" pitchFamily="18" charset="0"/>
                <a:cs typeface="Times New Roman" panose="02020603050405020304" pitchFamily="18" charset="0"/>
              </a:rPr>
              <a:t>Update API</a:t>
            </a:r>
            <a:r>
              <a:rPr lang="en-US" altLang="zh-CN" dirty="0">
                <a:latin typeface="Times New Roman" panose="02020603050405020304" pitchFamily="18" charset="0"/>
                <a:cs typeface="Times New Roman" panose="02020603050405020304" pitchFamily="18" charset="0"/>
              </a:rPr>
              <a:t> carries two source memory addresses of an arithmetic operation. The target field in both APIs is the address of the reduced variable, which is hashed to a unique identification for each flow. </a:t>
            </a:r>
          </a:p>
          <a:p>
            <a:r>
              <a:rPr lang="en-US" altLang="zh-CN" dirty="0">
                <a:latin typeface="Times New Roman" panose="02020603050405020304" pitchFamily="18" charset="0"/>
                <a:cs typeface="Times New Roman" panose="02020603050405020304" pitchFamily="18" charset="0"/>
              </a:rPr>
              <a:t>	During execution, instruction fields are written to a set of dedicated registers in the Network Interface (NI).</a:t>
            </a:r>
          </a:p>
          <a:p>
            <a:r>
              <a:rPr lang="en-US" altLang="zh-CN" dirty="0">
                <a:latin typeface="Times New Roman" panose="02020603050405020304" pitchFamily="18" charset="0"/>
                <a:cs typeface="Times New Roman" panose="02020603050405020304" pitchFamily="18" charset="0"/>
              </a:rPr>
              <a:t>NI can assemble this information into an Update or a Gather packet and send it to the memory network.</a:t>
            </a:r>
          </a:p>
        </p:txBody>
      </p:sp>
      <p:pic>
        <p:nvPicPr>
          <p:cNvPr id="2" name="图片 1">
            <a:extLst>
              <a:ext uri="{FF2B5EF4-FFF2-40B4-BE49-F238E27FC236}">
                <a16:creationId xmlns:a16="http://schemas.microsoft.com/office/drawing/2014/main" id="{9F4B2E78-4ACF-4494-A238-6D566EC69908}"/>
              </a:ext>
            </a:extLst>
          </p:cNvPr>
          <p:cNvPicPr>
            <a:picLocks noChangeAspect="1"/>
          </p:cNvPicPr>
          <p:nvPr/>
        </p:nvPicPr>
        <p:blipFill>
          <a:blip r:embed="rId3"/>
          <a:stretch>
            <a:fillRect/>
          </a:stretch>
        </p:blipFill>
        <p:spPr>
          <a:xfrm>
            <a:off x="3146490" y="2943559"/>
            <a:ext cx="5899017" cy="904758"/>
          </a:xfrm>
          <a:prstGeom prst="rect">
            <a:avLst/>
          </a:prstGeom>
        </p:spPr>
      </p:pic>
    </p:spTree>
    <p:extLst>
      <p:ext uri="{BB962C8B-B14F-4D97-AF65-F5344CB8AC3E}">
        <p14:creationId xmlns:p14="http://schemas.microsoft.com/office/powerpoint/2010/main" val="20241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Implementation</a:t>
            </a:r>
            <a:endParaRPr lang="zh-CN" altLang="en-US" b="1" dirty="0">
              <a:latin typeface="Calibri" panose="020F0502020204030204" pitchFamily="34" charset="0"/>
              <a:cs typeface="Calibri" panose="020F0502020204030204" pitchFamily="34" charset="0"/>
            </a:endParaRPr>
          </a:p>
        </p:txBody>
      </p:sp>
      <p:sp>
        <p:nvSpPr>
          <p:cNvPr id="5" name="TextBox 2">
            <a:extLst>
              <a:ext uri="{FF2B5EF4-FFF2-40B4-BE49-F238E27FC236}">
                <a16:creationId xmlns:a16="http://schemas.microsoft.com/office/drawing/2014/main" id="{1DA1DF12-59D9-4DD8-9CC9-3958CCD7EFAB}"/>
              </a:ext>
            </a:extLst>
          </p:cNvPr>
          <p:cNvSpPr txBox="1"/>
          <p:nvPr/>
        </p:nvSpPr>
        <p:spPr>
          <a:xfrm>
            <a:off x="611220" y="639804"/>
            <a:ext cx="10969559" cy="1261884"/>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Programming Interface and ISA Extension</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Figure 5 shows the baseline and Active-Routing implementations of the thread worker pseudocode of </a:t>
            </a:r>
            <a:r>
              <a:rPr lang="en-US" altLang="zh-CN" dirty="0" err="1">
                <a:latin typeface="Times New Roman" panose="02020603050405020304" pitchFamily="18" charset="0"/>
                <a:cs typeface="Times New Roman" panose="02020603050405020304" pitchFamily="18" charset="0"/>
              </a:rPr>
              <a:t>pagerank</a:t>
            </a:r>
            <a:r>
              <a:rPr lang="en-US" altLang="zh-CN" dirty="0">
                <a:latin typeface="Times New Roman" panose="02020603050405020304" pitchFamily="18" charset="0"/>
                <a:cs typeface="Times New Roman" panose="02020603050405020304" pitchFamily="18" charset="0"/>
              </a:rPr>
              <a:t> calculation kernel. </a:t>
            </a:r>
          </a:p>
        </p:txBody>
      </p:sp>
      <p:pic>
        <p:nvPicPr>
          <p:cNvPr id="3" name="图片 2">
            <a:extLst>
              <a:ext uri="{FF2B5EF4-FFF2-40B4-BE49-F238E27FC236}">
                <a16:creationId xmlns:a16="http://schemas.microsoft.com/office/drawing/2014/main" id="{0E3222AA-30B7-42AC-9A72-78DBA1478465}"/>
              </a:ext>
            </a:extLst>
          </p:cNvPr>
          <p:cNvPicPr>
            <a:picLocks noChangeAspect="1"/>
          </p:cNvPicPr>
          <p:nvPr/>
        </p:nvPicPr>
        <p:blipFill>
          <a:blip r:embed="rId3"/>
          <a:stretch>
            <a:fillRect/>
          </a:stretch>
        </p:blipFill>
        <p:spPr>
          <a:xfrm>
            <a:off x="3729036" y="1828185"/>
            <a:ext cx="4733925" cy="3524250"/>
          </a:xfrm>
          <a:prstGeom prst="rect">
            <a:avLst/>
          </a:prstGeom>
        </p:spPr>
      </p:pic>
    </p:spTree>
    <p:extLst>
      <p:ext uri="{BB962C8B-B14F-4D97-AF65-F5344CB8AC3E}">
        <p14:creationId xmlns:p14="http://schemas.microsoft.com/office/powerpoint/2010/main" val="143882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Implementation</a:t>
            </a:r>
            <a:endParaRPr lang="zh-CN" altLang="en-US" b="1" dirty="0">
              <a:latin typeface="Calibri" panose="020F0502020204030204" pitchFamily="34" charset="0"/>
              <a:cs typeface="Calibri" panose="020F0502020204030204" pitchFamily="34" charset="0"/>
            </a:endParaRPr>
          </a:p>
        </p:txBody>
      </p:sp>
      <p:sp>
        <p:nvSpPr>
          <p:cNvPr id="5" name="TextBox 2">
            <a:extLst>
              <a:ext uri="{FF2B5EF4-FFF2-40B4-BE49-F238E27FC236}">
                <a16:creationId xmlns:a16="http://schemas.microsoft.com/office/drawing/2014/main" id="{1DA1DF12-59D9-4DD8-9CC9-3958CCD7EFAB}"/>
              </a:ext>
            </a:extLst>
          </p:cNvPr>
          <p:cNvSpPr txBox="1"/>
          <p:nvPr/>
        </p:nvSpPr>
        <p:spPr>
          <a:xfrm>
            <a:off x="611220" y="639804"/>
            <a:ext cx="10969559" cy="2369880"/>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Active-Routing Engine</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Active-Routing functionalities are implemented in Active-Routing Engine (ARE) on the HMC logic layer as</a:t>
            </a:r>
          </a:p>
          <a:p>
            <a:r>
              <a:rPr lang="en-US" altLang="zh-CN" dirty="0">
                <a:latin typeface="Times New Roman" panose="02020603050405020304" pitchFamily="18" charset="0"/>
                <a:cs typeface="Times New Roman" panose="02020603050405020304" pitchFamily="18" charset="0"/>
              </a:rPr>
              <a:t>shown in Figure 6 (a). </a:t>
            </a:r>
            <a:r>
              <a:rPr lang="en-US" altLang="zh-CN" u="sng" dirty="0">
                <a:latin typeface="Times New Roman" panose="02020603050405020304" pitchFamily="18" charset="0"/>
                <a:cs typeface="Times New Roman" panose="02020603050405020304" pitchFamily="18" charset="0"/>
              </a:rPr>
              <a:t>Packet processing unit </a:t>
            </a:r>
            <a:r>
              <a:rPr lang="en-US" altLang="zh-CN" dirty="0">
                <a:latin typeface="Times New Roman" panose="02020603050405020304" pitchFamily="18" charset="0"/>
                <a:cs typeface="Times New Roman" panose="02020603050405020304" pitchFamily="18" charset="0"/>
              </a:rPr>
              <a:t>is responsible for decoding the Update and Gather packets and schedule actions correspondingly. </a:t>
            </a:r>
            <a:r>
              <a:rPr lang="en-US" altLang="zh-CN" u="sng" dirty="0">
                <a:latin typeface="Times New Roman" panose="02020603050405020304" pitchFamily="18" charset="0"/>
                <a:cs typeface="Times New Roman" panose="02020603050405020304" pitchFamily="18" charset="0"/>
              </a:rPr>
              <a:t>Flow table</a:t>
            </a:r>
            <a:r>
              <a:rPr lang="en-US" altLang="zh-CN" dirty="0">
                <a:latin typeface="Times New Roman" panose="02020603050405020304" pitchFamily="18" charset="0"/>
                <a:cs typeface="Times New Roman" panose="02020603050405020304" pitchFamily="18" charset="0"/>
              </a:rPr>
              <a:t> keeps track of both the structure and states information of each flow. </a:t>
            </a:r>
            <a:r>
              <a:rPr lang="en-US" altLang="zh-CN" u="sng" dirty="0">
                <a:latin typeface="Times New Roman" panose="02020603050405020304" pitchFamily="18" charset="0"/>
                <a:cs typeface="Times New Roman" panose="02020603050405020304" pitchFamily="18" charset="0"/>
              </a:rPr>
              <a:t>Operand buffer</a:t>
            </a:r>
            <a:r>
              <a:rPr lang="en-US" altLang="zh-CN" dirty="0">
                <a:latin typeface="Times New Roman" panose="02020603050405020304" pitchFamily="18" charset="0"/>
                <a:cs typeface="Times New Roman" panose="02020603050405020304" pitchFamily="18" charset="0"/>
              </a:rPr>
              <a:t> is used as a temporary storage for the operands waiting to be processed. Active-Routing supports various operations on different data types, including reduction operations such as sum, </a:t>
            </a:r>
            <a:r>
              <a:rPr lang="en-US" altLang="zh-CN" dirty="0" err="1">
                <a:latin typeface="Times New Roman" panose="02020603050405020304" pitchFamily="18" charset="0"/>
                <a:cs typeface="Times New Roman" panose="02020603050405020304" pitchFamily="18" charset="0"/>
              </a:rPr>
              <a:t>xor</a:t>
            </a:r>
            <a:r>
              <a:rPr lang="en-US" altLang="zh-CN" dirty="0">
                <a:latin typeface="Times New Roman" panose="02020603050405020304" pitchFamily="18" charset="0"/>
                <a:cs typeface="Times New Roman" panose="02020603050405020304" pitchFamily="18" charset="0"/>
              </a:rPr>
              <a:t>, and, min, and max, as well as multiply-accumulate on floating point and integer data.</a:t>
            </a:r>
          </a:p>
        </p:txBody>
      </p:sp>
      <p:pic>
        <p:nvPicPr>
          <p:cNvPr id="2" name="图片 1">
            <a:extLst>
              <a:ext uri="{FF2B5EF4-FFF2-40B4-BE49-F238E27FC236}">
                <a16:creationId xmlns:a16="http://schemas.microsoft.com/office/drawing/2014/main" id="{AA7B45CF-B4DB-4863-9CF0-40B0C1BA5399}"/>
              </a:ext>
            </a:extLst>
          </p:cNvPr>
          <p:cNvPicPr>
            <a:picLocks noChangeAspect="1"/>
          </p:cNvPicPr>
          <p:nvPr/>
        </p:nvPicPr>
        <p:blipFill>
          <a:blip r:embed="rId3"/>
          <a:stretch>
            <a:fillRect/>
          </a:stretch>
        </p:blipFill>
        <p:spPr>
          <a:xfrm>
            <a:off x="1219199" y="3083770"/>
            <a:ext cx="9753600" cy="2752725"/>
          </a:xfrm>
          <a:prstGeom prst="rect">
            <a:avLst/>
          </a:prstGeom>
        </p:spPr>
      </p:pic>
    </p:spTree>
    <p:extLst>
      <p:ext uri="{BB962C8B-B14F-4D97-AF65-F5344CB8AC3E}">
        <p14:creationId xmlns:p14="http://schemas.microsoft.com/office/powerpoint/2010/main" val="379454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Implementation</a:t>
            </a:r>
            <a:endParaRPr lang="zh-CN" altLang="en-US" b="1" dirty="0">
              <a:latin typeface="Calibri" panose="020F0502020204030204" pitchFamily="34" charset="0"/>
              <a:cs typeface="Calibri" panose="020F0502020204030204" pitchFamily="34" charset="0"/>
            </a:endParaRPr>
          </a:p>
        </p:txBody>
      </p:sp>
      <p:sp>
        <p:nvSpPr>
          <p:cNvPr id="5" name="TextBox 2">
            <a:extLst>
              <a:ext uri="{FF2B5EF4-FFF2-40B4-BE49-F238E27FC236}">
                <a16:creationId xmlns:a16="http://schemas.microsoft.com/office/drawing/2014/main" id="{1DA1DF12-59D9-4DD8-9CC9-3958CCD7EFAB}"/>
              </a:ext>
            </a:extLst>
          </p:cNvPr>
          <p:cNvSpPr txBox="1"/>
          <p:nvPr/>
        </p:nvSpPr>
        <p:spPr>
          <a:xfrm>
            <a:off x="611220" y="639804"/>
            <a:ext cx="10969559" cy="2646878"/>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Enhancements in Active-Routing</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(1) the decision for choosing the root of a tree affects the network congestion.</a:t>
            </a:r>
          </a:p>
          <a:p>
            <a:r>
              <a:rPr lang="en-US" altLang="zh-CN" dirty="0">
                <a:latin typeface="Times New Roman" panose="02020603050405020304" pitchFamily="18" charset="0"/>
                <a:cs typeface="Times New Roman" panose="02020603050405020304" pitchFamily="18" charset="0"/>
              </a:rPr>
              <a:t>	The first one uses thread ID to interleave the candidate cubes so as to balance the trees rooted from four corners among multi-thread applications, named as </a:t>
            </a:r>
            <a:r>
              <a:rPr lang="en-US" altLang="zh-CN" b="1" dirty="0">
                <a:latin typeface="Times New Roman" panose="02020603050405020304" pitchFamily="18" charset="0"/>
                <a:cs typeface="Times New Roman" panose="02020603050405020304" pitchFamily="18" charset="0"/>
              </a:rPr>
              <a:t>ART-</a:t>
            </a:r>
            <a:r>
              <a:rPr lang="en-US" altLang="zh-CN" b="1" dirty="0" err="1">
                <a:latin typeface="Times New Roman" panose="02020603050405020304" pitchFamily="18" charset="0"/>
                <a:cs typeface="Times New Roman" panose="02020603050405020304" pitchFamily="18" charset="0"/>
              </a:rPr>
              <a:t>tid</a:t>
            </a:r>
            <a:r>
              <a:rPr lang="en-US" altLang="zh-CN" dirty="0">
                <a:latin typeface="Times New Roman" panose="02020603050405020304" pitchFamily="18" charset="0"/>
                <a:cs typeface="Times New Roman" panose="02020603050405020304" pitchFamily="18" charset="0"/>
              </a:rPr>
              <a:t>. Another enhancement technique takes the operand addresses into account and sends the Update packet through the port nearest to its destination,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named  as </a:t>
            </a:r>
            <a:r>
              <a:rPr lang="en-US" altLang="zh-CN" b="1" dirty="0">
                <a:latin typeface="Times New Roman" panose="02020603050405020304" pitchFamily="18" charset="0"/>
                <a:cs typeface="Times New Roman" panose="02020603050405020304" pitchFamily="18" charset="0"/>
              </a:rPr>
              <a:t>ART-</a:t>
            </a:r>
            <a:r>
              <a:rPr lang="en-US" altLang="zh-CN" b="1" dirty="0" err="1">
                <a:latin typeface="Times New Roman" panose="02020603050405020304" pitchFamily="18" charset="0"/>
                <a:cs typeface="Times New Roman" panose="02020603050405020304" pitchFamily="18" charset="0"/>
              </a:rPr>
              <a:t>addr</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Since these two schemes can create multiple </a:t>
            </a:r>
            <a:r>
              <a:rPr lang="en-US" altLang="zh-CN" dirty="0" err="1">
                <a:latin typeface="Times New Roman" panose="02020603050405020304" pitchFamily="18" charset="0"/>
                <a:cs typeface="Times New Roman" panose="02020603050405020304" pitchFamily="18" charset="0"/>
              </a:rPr>
              <a:t>ARTrees</a:t>
            </a:r>
            <a:r>
              <a:rPr lang="en-US" altLang="zh-CN" dirty="0">
                <a:latin typeface="Times New Roman" panose="02020603050405020304" pitchFamily="18" charset="0"/>
                <a:cs typeface="Times New Roman" panose="02020603050405020304" pitchFamily="18" charset="0"/>
              </a:rPr>
              <a:t> for one flow, the extended HMC memory controllers that manage the trees are coordinated to merge the </a:t>
            </a:r>
            <a:r>
              <a:rPr lang="en-US" altLang="zh-CN" dirty="0" err="1">
                <a:latin typeface="Times New Roman" panose="02020603050405020304" pitchFamily="18" charset="0"/>
                <a:cs typeface="Times New Roman" panose="02020603050405020304" pitchFamily="18" charset="0"/>
              </a:rPr>
              <a:t>subflows</a:t>
            </a:r>
            <a:r>
              <a:rPr lang="en-US" altLang="zh-CN" dirty="0">
                <a:latin typeface="Times New Roman" panose="02020603050405020304" pitchFamily="18" charset="0"/>
                <a:cs typeface="Times New Roman" panose="02020603050405020304" pitchFamily="18" charset="0"/>
              </a:rPr>
              <a:t> at the end of Gather Phase. On the contrary, Naive-ART constructs only one </a:t>
            </a:r>
            <a:r>
              <a:rPr lang="en-US" altLang="zh-CN" dirty="0" err="1">
                <a:latin typeface="Times New Roman" panose="02020603050405020304" pitchFamily="18" charset="0"/>
                <a:cs typeface="Times New Roman" panose="02020603050405020304" pitchFamily="18" charset="0"/>
              </a:rPr>
              <a:t>ARTree</a:t>
            </a:r>
            <a:r>
              <a:rPr lang="en-US" altLang="zh-CN" dirty="0">
                <a:latin typeface="Times New Roman" panose="02020603050405020304" pitchFamily="18" charset="0"/>
                <a:cs typeface="Times New Roman" panose="02020603050405020304" pitchFamily="18" charset="0"/>
              </a:rPr>
              <a:t> for each flow.</a:t>
            </a:r>
          </a:p>
        </p:txBody>
      </p:sp>
      <p:pic>
        <p:nvPicPr>
          <p:cNvPr id="6" name="图片 5">
            <a:extLst>
              <a:ext uri="{FF2B5EF4-FFF2-40B4-BE49-F238E27FC236}">
                <a16:creationId xmlns:a16="http://schemas.microsoft.com/office/drawing/2014/main" id="{C4134832-58FF-445C-8CDD-26CD86C4B1D9}"/>
              </a:ext>
            </a:extLst>
          </p:cNvPr>
          <p:cNvPicPr>
            <a:picLocks noChangeAspect="1"/>
          </p:cNvPicPr>
          <p:nvPr/>
        </p:nvPicPr>
        <p:blipFill>
          <a:blip r:embed="rId3"/>
          <a:stretch>
            <a:fillRect/>
          </a:stretch>
        </p:blipFill>
        <p:spPr>
          <a:xfrm>
            <a:off x="3503553" y="3286682"/>
            <a:ext cx="5184893" cy="3202434"/>
          </a:xfrm>
          <a:prstGeom prst="rect">
            <a:avLst/>
          </a:prstGeom>
        </p:spPr>
      </p:pic>
    </p:spTree>
    <p:extLst>
      <p:ext uri="{BB962C8B-B14F-4D97-AF65-F5344CB8AC3E}">
        <p14:creationId xmlns:p14="http://schemas.microsoft.com/office/powerpoint/2010/main" val="157710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Implementation</a:t>
            </a:r>
            <a:endParaRPr lang="zh-CN" altLang="en-US" b="1" dirty="0">
              <a:latin typeface="Calibri" panose="020F0502020204030204" pitchFamily="34" charset="0"/>
              <a:cs typeface="Calibri" panose="020F0502020204030204" pitchFamily="34" charset="0"/>
            </a:endParaRPr>
          </a:p>
        </p:txBody>
      </p:sp>
      <p:sp>
        <p:nvSpPr>
          <p:cNvPr id="5" name="TextBox 2">
            <a:extLst>
              <a:ext uri="{FF2B5EF4-FFF2-40B4-BE49-F238E27FC236}">
                <a16:creationId xmlns:a16="http://schemas.microsoft.com/office/drawing/2014/main" id="{1DA1DF12-59D9-4DD8-9CC9-3958CCD7EFAB}"/>
              </a:ext>
            </a:extLst>
          </p:cNvPr>
          <p:cNvSpPr txBox="1"/>
          <p:nvPr/>
        </p:nvSpPr>
        <p:spPr>
          <a:xfrm>
            <a:off x="611220" y="639804"/>
            <a:ext cx="10969559" cy="1538883"/>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Enhancements in Active-Routing</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(2) the overhead of offloading computations widely varies with the change in its granularity.</a:t>
            </a:r>
          </a:p>
          <a:p>
            <a:r>
              <a:rPr lang="en-US" altLang="zh-CN" dirty="0">
                <a:latin typeface="Times New Roman" panose="02020603050405020304" pitchFamily="18" charset="0"/>
                <a:cs typeface="Times New Roman" panose="02020603050405020304" pitchFamily="18" charset="0"/>
              </a:rPr>
              <a:t>	To reduce offloading overhead and number of memory accesses, we adapt the offloading granularity, to exploit the data locality of different memory access patterns. </a:t>
            </a:r>
          </a:p>
        </p:txBody>
      </p:sp>
      <p:pic>
        <p:nvPicPr>
          <p:cNvPr id="2" name="图片 1">
            <a:extLst>
              <a:ext uri="{FF2B5EF4-FFF2-40B4-BE49-F238E27FC236}">
                <a16:creationId xmlns:a16="http://schemas.microsoft.com/office/drawing/2014/main" id="{24FCBC73-6D62-49CE-A98A-8F514DCA5F48}"/>
              </a:ext>
            </a:extLst>
          </p:cNvPr>
          <p:cNvPicPr>
            <a:picLocks noChangeAspect="1"/>
          </p:cNvPicPr>
          <p:nvPr/>
        </p:nvPicPr>
        <p:blipFill>
          <a:blip r:embed="rId3"/>
          <a:stretch>
            <a:fillRect/>
          </a:stretch>
        </p:blipFill>
        <p:spPr>
          <a:xfrm>
            <a:off x="3933824" y="2359971"/>
            <a:ext cx="4324350" cy="2838450"/>
          </a:xfrm>
          <a:prstGeom prst="rect">
            <a:avLst/>
          </a:prstGeom>
        </p:spPr>
      </p:pic>
    </p:spTree>
    <p:extLst>
      <p:ext uri="{BB962C8B-B14F-4D97-AF65-F5344CB8AC3E}">
        <p14:creationId xmlns:p14="http://schemas.microsoft.com/office/powerpoint/2010/main" val="24260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5458546"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System Modeling and Configuration</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31813"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We use an execution-driven simulator </a:t>
            </a:r>
            <a:r>
              <a:rPr lang="en-US" altLang="zh-CN" sz="2000" dirty="0" err="1">
                <a:latin typeface="Times New Roman" panose="02020603050405020304" pitchFamily="18" charset="0"/>
                <a:cs typeface="Times New Roman" panose="02020603050405020304" pitchFamily="18" charset="0"/>
              </a:rPr>
              <a:t>McSimA</a:t>
            </a:r>
            <a:r>
              <a:rPr lang="en-US" altLang="zh-CN" sz="2000" dirty="0">
                <a:latin typeface="Times New Roman" panose="02020603050405020304" pitchFamily="18" charset="0"/>
                <a:cs typeface="Times New Roman" panose="02020603050405020304" pitchFamily="18" charset="0"/>
              </a:rPr>
              <a:t>+  with detailed microarchitecture models as backend for cores and cache hierarchy. For HMC memory modeling, we integrate a cycle-accurate simulator </a:t>
            </a:r>
            <a:r>
              <a:rPr lang="en-US" altLang="zh-CN" sz="2000" dirty="0" err="1">
                <a:latin typeface="Times New Roman" panose="02020603050405020304" pitchFamily="18" charset="0"/>
                <a:cs typeface="Times New Roman" panose="02020603050405020304" pitchFamily="18" charset="0"/>
              </a:rPr>
              <a:t>CasHMC</a:t>
            </a:r>
            <a:r>
              <a:rPr lang="en-US" altLang="zh-CN" sz="2000" dirty="0">
                <a:latin typeface="Times New Roman" panose="02020603050405020304" pitchFamily="18" charset="0"/>
                <a:cs typeface="Times New Roman" panose="02020603050405020304" pitchFamily="18" charset="0"/>
              </a:rPr>
              <a:t> with </a:t>
            </a:r>
            <a:r>
              <a:rPr lang="en-US" altLang="zh-CN" sz="2000" dirty="0" err="1">
                <a:latin typeface="Times New Roman" panose="02020603050405020304" pitchFamily="18" charset="0"/>
                <a:cs typeface="Times New Roman" panose="02020603050405020304" pitchFamily="18" charset="0"/>
              </a:rPr>
              <a:t>McSimA</a:t>
            </a:r>
            <a:r>
              <a:rPr lang="en-US" altLang="zh-CN" sz="2000" dirty="0">
                <a:latin typeface="Times New Roman" panose="02020603050405020304" pitchFamily="18" charset="0"/>
                <a:cs typeface="Times New Roman" panose="02020603050405020304" pitchFamily="18" charset="0"/>
              </a:rPr>
              <a:t>+ to replace its memory system.</a:t>
            </a:r>
            <a:endParaRPr lang="zh-CN" altLang="en-US"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72157AA-1AF3-4B2D-B924-E22FE66BB563}"/>
              </a:ext>
            </a:extLst>
          </p:cNvPr>
          <p:cNvPicPr>
            <a:picLocks noChangeAspect="1"/>
          </p:cNvPicPr>
          <p:nvPr/>
        </p:nvPicPr>
        <p:blipFill>
          <a:blip r:embed="rId3"/>
          <a:stretch>
            <a:fillRect/>
          </a:stretch>
        </p:blipFill>
        <p:spPr>
          <a:xfrm>
            <a:off x="3409472" y="2711990"/>
            <a:ext cx="5373056" cy="3465073"/>
          </a:xfrm>
          <a:prstGeom prst="rect">
            <a:avLst/>
          </a:prstGeom>
        </p:spPr>
      </p:pic>
    </p:spTree>
    <p:extLst>
      <p:ext uri="{BB962C8B-B14F-4D97-AF65-F5344CB8AC3E}">
        <p14:creationId xmlns:p14="http://schemas.microsoft.com/office/powerpoint/2010/main" val="3741473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1927131"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Workloads</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31813"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Active-Routing targets applications that have abundant reduction on data processing operations such as multiply-accumulate or pure reduction operations over a large memory footprint.</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A7AAD0A-63BE-4144-9A6B-4381531AAC58}"/>
              </a:ext>
            </a:extLst>
          </p:cNvPr>
          <p:cNvPicPr>
            <a:picLocks noChangeAspect="1"/>
          </p:cNvPicPr>
          <p:nvPr/>
        </p:nvPicPr>
        <p:blipFill>
          <a:blip r:embed="rId3"/>
          <a:stretch>
            <a:fillRect/>
          </a:stretch>
        </p:blipFill>
        <p:spPr>
          <a:xfrm>
            <a:off x="1657350" y="2531184"/>
            <a:ext cx="8877300" cy="2352675"/>
          </a:xfrm>
          <a:prstGeom prst="rect">
            <a:avLst/>
          </a:prstGeom>
        </p:spPr>
      </p:pic>
    </p:spTree>
    <p:extLst>
      <p:ext uri="{BB962C8B-B14F-4D97-AF65-F5344CB8AC3E}">
        <p14:creationId xmlns:p14="http://schemas.microsoft.com/office/powerpoint/2010/main" val="41509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986167"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PEI</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31813" cy="224676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we evaluate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 and ART-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with respect to </a:t>
            </a:r>
            <a:r>
              <a:rPr lang="en-US" altLang="zh-CN" sz="2000" b="1" dirty="0">
                <a:latin typeface="Times New Roman" panose="02020603050405020304" pitchFamily="18" charset="0"/>
                <a:cs typeface="Times New Roman" panose="02020603050405020304" pitchFamily="18" charset="0"/>
              </a:rPr>
              <a:t>PEI</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implemented by adding a computation</a:t>
            </a:r>
          </a:p>
          <a:p>
            <a:r>
              <a:rPr lang="en-US" altLang="zh-CN" sz="2000" dirty="0">
                <a:latin typeface="Times New Roman" panose="02020603050405020304" pitchFamily="18" charset="0"/>
                <a:cs typeface="Times New Roman" panose="02020603050405020304" pitchFamily="18" charset="0"/>
              </a:rPr>
              <a:t>unit at each vault controller supporting PEIs. It can compute a dot product of 2 4D vectors in a cycle, one of the vector </a:t>
            </a:r>
            <a:r>
              <a:rPr lang="en-US" altLang="zh-CN" sz="2000" dirty="0" err="1">
                <a:latin typeface="Times New Roman" panose="02020603050405020304" pitchFamily="18" charset="0"/>
                <a:cs typeface="Times New Roman" panose="02020603050405020304" pitchFamily="18" charset="0"/>
              </a:rPr>
              <a:t>opearnds</a:t>
            </a:r>
            <a:r>
              <a:rPr lang="en-US" altLang="zh-CN" sz="2000" dirty="0">
                <a:latin typeface="Times New Roman" panose="02020603050405020304" pitchFamily="18" charset="0"/>
                <a:cs typeface="Times New Roman" panose="02020603050405020304" pitchFamily="18" charset="0"/>
              </a:rPr>
              <a:t> (either regular or irregular) are brought to cache and send to the memory location of the other half (should be regular) for processing in memory.</a:t>
            </a:r>
          </a:p>
          <a:p>
            <a:r>
              <a:rPr lang="en-US" altLang="zh-CN" sz="2000" dirty="0">
                <a:latin typeface="Times New Roman" panose="02020603050405020304" pitchFamily="18" charset="0"/>
                <a:cs typeface="Times New Roman" panose="02020603050405020304" pitchFamily="18" charset="0"/>
              </a:rPr>
              <a:t>	[1] proposes a mechanism to dynamically track locality of data accessed by PEIs and execute PEIs with high data locality on host processors instead of offloading them to memory, in order to exploit large on-chip caches.</a:t>
            </a:r>
            <a:endParaRPr lang="zh-CN" altLang="en-US" sz="2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C11ABC08-C65F-4F8C-9D93-11D5E58E7BA8}"/>
              </a:ext>
            </a:extLst>
          </p:cNvPr>
          <p:cNvSpPr/>
          <p:nvPr/>
        </p:nvSpPr>
        <p:spPr>
          <a:xfrm>
            <a:off x="518807" y="5705113"/>
            <a:ext cx="10531813" cy="523220"/>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[1] </a:t>
            </a:r>
            <a:r>
              <a:rPr lang="zh-CN" altLang="en-US" sz="1400" dirty="0">
                <a:latin typeface="Times New Roman" panose="02020603050405020304" pitchFamily="18" charset="0"/>
                <a:cs typeface="Times New Roman" panose="02020603050405020304" pitchFamily="18" charset="0"/>
              </a:rPr>
              <a:t>J. Ahn, S. Y oo, O. Mutlu, and K. Choi, “PIM-Enabled Instructions: A Low-Overhead, Locality-Aware Processing-in-Memory Architecture,” in International Symposium on Computer Architecture (ISCA), pp. 336–348, IEEE, 2015.</a:t>
            </a:r>
          </a:p>
        </p:txBody>
      </p:sp>
    </p:spTree>
    <p:extLst>
      <p:ext uri="{BB962C8B-B14F-4D97-AF65-F5344CB8AC3E}">
        <p14:creationId xmlns:p14="http://schemas.microsoft.com/office/powerpoint/2010/main" val="61739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84385F42-2B67-47A3-BD8A-24FB5DDD3A87}"/>
              </a:ext>
            </a:extLst>
          </p:cNvPr>
          <p:cNvSpPr/>
          <p:nvPr/>
        </p:nvSpPr>
        <p:spPr>
          <a:xfrm>
            <a:off x="1481600" y="4455268"/>
            <a:ext cx="272374"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1603324"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Speedup</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31813"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The results show more than 6% performance improvement across various of applications with respect to PEI except </a:t>
            </a:r>
            <a:r>
              <a:rPr lang="en-US" altLang="zh-CN" sz="2000" dirty="0" err="1">
                <a:latin typeface="Times New Roman" panose="02020603050405020304" pitchFamily="18" charset="0"/>
                <a:cs typeface="Times New Roman" panose="02020603050405020304" pitchFamily="18" charset="0"/>
              </a:rPr>
              <a:t>lud</a:t>
            </a:r>
            <a:r>
              <a:rPr lang="en-US" altLang="zh-CN" sz="2000" dirty="0">
                <a:latin typeface="Times New Roman" panose="02020603050405020304" pitchFamily="18" charset="0"/>
                <a:cs typeface="Times New Roman" panose="02020603050405020304" pitchFamily="18" charset="0"/>
              </a:rPr>
              <a:t>.  </a:t>
            </a:r>
          </a:p>
        </p:txBody>
      </p:sp>
      <p:pic>
        <p:nvPicPr>
          <p:cNvPr id="7" name="图片 6">
            <a:extLst>
              <a:ext uri="{FF2B5EF4-FFF2-40B4-BE49-F238E27FC236}">
                <a16:creationId xmlns:a16="http://schemas.microsoft.com/office/drawing/2014/main" id="{3FD2D932-099A-476E-8A88-8FBE6F9EC1EB}"/>
              </a:ext>
            </a:extLst>
          </p:cNvPr>
          <p:cNvPicPr>
            <a:picLocks noChangeAspect="1"/>
          </p:cNvPicPr>
          <p:nvPr/>
        </p:nvPicPr>
        <p:blipFill>
          <a:blip r:embed="rId3"/>
          <a:stretch>
            <a:fillRect/>
          </a:stretch>
        </p:blipFill>
        <p:spPr>
          <a:xfrm>
            <a:off x="518808" y="2694564"/>
            <a:ext cx="3303041" cy="2524022"/>
          </a:xfrm>
          <a:prstGeom prst="rect">
            <a:avLst/>
          </a:prstGeom>
        </p:spPr>
      </p:pic>
      <p:pic>
        <p:nvPicPr>
          <p:cNvPr id="8" name="图片 7">
            <a:extLst>
              <a:ext uri="{FF2B5EF4-FFF2-40B4-BE49-F238E27FC236}">
                <a16:creationId xmlns:a16="http://schemas.microsoft.com/office/drawing/2014/main" id="{DD2C5C38-0C32-467A-B27E-5B8AC6F8EF14}"/>
              </a:ext>
            </a:extLst>
          </p:cNvPr>
          <p:cNvPicPr>
            <a:picLocks noChangeAspect="1"/>
          </p:cNvPicPr>
          <p:nvPr/>
        </p:nvPicPr>
        <p:blipFill>
          <a:blip r:embed="rId4"/>
          <a:stretch>
            <a:fillRect/>
          </a:stretch>
        </p:blipFill>
        <p:spPr>
          <a:xfrm>
            <a:off x="3922431" y="2694563"/>
            <a:ext cx="3026114" cy="2870929"/>
          </a:xfrm>
          <a:prstGeom prst="rect">
            <a:avLst/>
          </a:prstGeom>
        </p:spPr>
      </p:pic>
      <p:sp>
        <p:nvSpPr>
          <p:cNvPr id="10" name="椭圆 9">
            <a:extLst>
              <a:ext uri="{FF2B5EF4-FFF2-40B4-BE49-F238E27FC236}">
                <a16:creationId xmlns:a16="http://schemas.microsoft.com/office/drawing/2014/main" id="{ADC8DAFB-8B97-4E2D-9D52-E5148DBF94BF}"/>
              </a:ext>
            </a:extLst>
          </p:cNvPr>
          <p:cNvSpPr/>
          <p:nvPr/>
        </p:nvSpPr>
        <p:spPr>
          <a:xfrm>
            <a:off x="1403778" y="4432743"/>
            <a:ext cx="350196" cy="297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5142D385-1D92-4861-8274-C567471F5CC4}"/>
              </a:ext>
            </a:extLst>
          </p:cNvPr>
          <p:cNvPicPr>
            <a:picLocks noChangeAspect="1"/>
          </p:cNvPicPr>
          <p:nvPr/>
        </p:nvPicPr>
        <p:blipFill>
          <a:blip r:embed="rId5"/>
          <a:stretch>
            <a:fillRect/>
          </a:stretch>
        </p:blipFill>
        <p:spPr>
          <a:xfrm>
            <a:off x="7453617" y="2258364"/>
            <a:ext cx="4219575" cy="3743325"/>
          </a:xfrm>
          <a:prstGeom prst="rect">
            <a:avLst/>
          </a:prstGeom>
        </p:spPr>
      </p:pic>
    </p:spTree>
    <p:extLst>
      <p:ext uri="{BB962C8B-B14F-4D97-AF65-F5344CB8AC3E}">
        <p14:creationId xmlns:p14="http://schemas.microsoft.com/office/powerpoint/2010/main" val="406923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5698996"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Update Offloading Roundtrip Latency</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90179"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The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schemes can balance the load evenly and utilize the memory network resources more efficiently. Compared to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 ART-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has lower round-trip latency across all benchmarks. The stalls are mostly due to queuing in HMC controllers.  </a:t>
            </a:r>
          </a:p>
        </p:txBody>
      </p:sp>
      <p:pic>
        <p:nvPicPr>
          <p:cNvPr id="2" name="图片 1">
            <a:extLst>
              <a:ext uri="{FF2B5EF4-FFF2-40B4-BE49-F238E27FC236}">
                <a16:creationId xmlns:a16="http://schemas.microsoft.com/office/drawing/2014/main" id="{909E0D04-49F6-47DA-BA25-3E55DA2A77DB}"/>
              </a:ext>
            </a:extLst>
          </p:cNvPr>
          <p:cNvPicPr>
            <a:picLocks noChangeAspect="1"/>
          </p:cNvPicPr>
          <p:nvPr/>
        </p:nvPicPr>
        <p:blipFill>
          <a:blip r:embed="rId3"/>
          <a:stretch>
            <a:fillRect/>
          </a:stretch>
        </p:blipFill>
        <p:spPr>
          <a:xfrm>
            <a:off x="2620793" y="2914647"/>
            <a:ext cx="3086100" cy="2432092"/>
          </a:xfrm>
          <a:prstGeom prst="rect">
            <a:avLst/>
          </a:prstGeom>
        </p:spPr>
      </p:pic>
      <p:pic>
        <p:nvPicPr>
          <p:cNvPr id="6" name="图片 5">
            <a:extLst>
              <a:ext uri="{FF2B5EF4-FFF2-40B4-BE49-F238E27FC236}">
                <a16:creationId xmlns:a16="http://schemas.microsoft.com/office/drawing/2014/main" id="{92C55C74-4C67-424F-89A0-CE403026CDD0}"/>
              </a:ext>
            </a:extLst>
          </p:cNvPr>
          <p:cNvPicPr>
            <a:picLocks noChangeAspect="1"/>
          </p:cNvPicPr>
          <p:nvPr/>
        </p:nvPicPr>
        <p:blipFill>
          <a:blip r:embed="rId4"/>
          <a:stretch>
            <a:fillRect/>
          </a:stretch>
        </p:blipFill>
        <p:spPr>
          <a:xfrm>
            <a:off x="5706893" y="2955129"/>
            <a:ext cx="3086100" cy="3067050"/>
          </a:xfrm>
          <a:prstGeom prst="rect">
            <a:avLst/>
          </a:prstGeom>
        </p:spPr>
      </p:pic>
    </p:spTree>
    <p:extLst>
      <p:ext uri="{BB962C8B-B14F-4D97-AF65-F5344CB8AC3E}">
        <p14:creationId xmlns:p14="http://schemas.microsoft.com/office/powerpoint/2010/main" val="168746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1E32B1E-ED5C-435D-B8F5-62632EB738B6}"/>
              </a:ext>
            </a:extLst>
          </p:cNvPr>
          <p:cNvSpPr/>
          <p:nvPr/>
        </p:nvSpPr>
        <p:spPr>
          <a:xfrm>
            <a:off x="416667" y="1257580"/>
            <a:ext cx="11237069" cy="163121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Near-data processing (NDP) has driven new architectures to move computations near data-resident locations, such as cache and memory. However, they are suboptimal when performing simple tasks over a large size of raw data, such as dot product, since they need to fetch part of the data across the memory network for further processing when data are not located in the same module that incurs communication and energy overhead.</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2584362"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Data Movement</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90179" cy="101566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We evaluate data movement as the data size </a:t>
            </a:r>
            <a:r>
              <a:rPr lang="en-US" altLang="zh-CN" sz="2000" dirty="0" err="1">
                <a:latin typeface="Times New Roman" panose="02020603050405020304" pitchFamily="18" charset="0"/>
                <a:cs typeface="Times New Roman" panose="02020603050405020304" pitchFamily="18" charset="0"/>
              </a:rPr>
              <a:t>transfered</a:t>
            </a:r>
            <a:r>
              <a:rPr lang="en-US" altLang="zh-CN" sz="2000" dirty="0">
                <a:latin typeface="Times New Roman" panose="02020603050405020304" pitchFamily="18" charset="0"/>
                <a:cs typeface="Times New Roman" panose="02020603050405020304" pitchFamily="18" charset="0"/>
              </a:rPr>
              <a:t> between the host processor and memory</a:t>
            </a:r>
          </a:p>
          <a:p>
            <a:r>
              <a:rPr lang="en-US" altLang="zh-CN" sz="2000" dirty="0">
                <a:latin typeface="Times New Roman" panose="02020603050405020304" pitchFamily="18" charset="0"/>
                <a:cs typeface="Times New Roman" panose="02020603050405020304" pitchFamily="18" charset="0"/>
              </a:rPr>
              <a:t>network. For most applications,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can reduce the memory requests fetching the data, mostly source operands, compared to PEI.</a:t>
            </a:r>
          </a:p>
        </p:txBody>
      </p:sp>
      <p:pic>
        <p:nvPicPr>
          <p:cNvPr id="7" name="图片 6">
            <a:extLst>
              <a:ext uri="{FF2B5EF4-FFF2-40B4-BE49-F238E27FC236}">
                <a16:creationId xmlns:a16="http://schemas.microsoft.com/office/drawing/2014/main" id="{A7D32931-D7C4-490D-A0B7-A9DB830C3AB1}"/>
              </a:ext>
            </a:extLst>
          </p:cNvPr>
          <p:cNvPicPr>
            <a:picLocks noChangeAspect="1"/>
          </p:cNvPicPr>
          <p:nvPr/>
        </p:nvPicPr>
        <p:blipFill>
          <a:blip r:embed="rId3"/>
          <a:stretch>
            <a:fillRect/>
          </a:stretch>
        </p:blipFill>
        <p:spPr>
          <a:xfrm>
            <a:off x="2538920" y="3262906"/>
            <a:ext cx="3274978" cy="2276889"/>
          </a:xfrm>
          <a:prstGeom prst="rect">
            <a:avLst/>
          </a:prstGeom>
        </p:spPr>
      </p:pic>
      <p:pic>
        <p:nvPicPr>
          <p:cNvPr id="8" name="图片 7">
            <a:extLst>
              <a:ext uri="{FF2B5EF4-FFF2-40B4-BE49-F238E27FC236}">
                <a16:creationId xmlns:a16="http://schemas.microsoft.com/office/drawing/2014/main" id="{282B1DD9-A00B-4A18-851F-FAC22CC0DBB2}"/>
              </a:ext>
            </a:extLst>
          </p:cNvPr>
          <p:cNvPicPr>
            <a:picLocks noChangeAspect="1"/>
          </p:cNvPicPr>
          <p:nvPr/>
        </p:nvPicPr>
        <p:blipFill>
          <a:blip r:embed="rId4"/>
          <a:stretch>
            <a:fillRect/>
          </a:stretch>
        </p:blipFill>
        <p:spPr>
          <a:xfrm>
            <a:off x="5813898" y="3262906"/>
            <a:ext cx="3076575" cy="2676525"/>
          </a:xfrm>
          <a:prstGeom prst="rect">
            <a:avLst/>
          </a:prstGeom>
        </p:spPr>
      </p:pic>
    </p:spTree>
    <p:extLst>
      <p:ext uri="{BB962C8B-B14F-4D97-AF65-F5344CB8AC3E}">
        <p14:creationId xmlns:p14="http://schemas.microsoft.com/office/powerpoint/2010/main" val="188198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3167855"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Power Consumption</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90179"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We observe that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consume similar memory power and less network power than PEI except for </a:t>
            </a:r>
            <a:r>
              <a:rPr lang="en-US" altLang="zh-CN" sz="2000" dirty="0" err="1">
                <a:latin typeface="Times New Roman" panose="02020603050405020304" pitchFamily="18" charset="0"/>
                <a:cs typeface="Times New Roman" panose="02020603050405020304" pitchFamily="18" charset="0"/>
              </a:rPr>
              <a:t>pagerank</a:t>
            </a:r>
            <a:r>
              <a:rPr lang="en-US" altLang="zh-CN" sz="2000" dirty="0">
                <a:latin typeface="Times New Roman" panose="02020603050405020304" pitchFamily="18" charset="0"/>
                <a:cs typeface="Times New Roman" panose="02020603050405020304" pitchFamily="18" charset="0"/>
              </a:rPr>
              <a:t>. </a:t>
            </a:r>
          </a:p>
        </p:txBody>
      </p:sp>
      <p:pic>
        <p:nvPicPr>
          <p:cNvPr id="2" name="图片 1">
            <a:extLst>
              <a:ext uri="{FF2B5EF4-FFF2-40B4-BE49-F238E27FC236}">
                <a16:creationId xmlns:a16="http://schemas.microsoft.com/office/drawing/2014/main" id="{9021D2A5-0E87-4FDD-87D3-8FE91295DFC6}"/>
              </a:ext>
            </a:extLst>
          </p:cNvPr>
          <p:cNvPicPr>
            <a:picLocks noChangeAspect="1"/>
          </p:cNvPicPr>
          <p:nvPr/>
        </p:nvPicPr>
        <p:blipFill>
          <a:blip r:embed="rId3"/>
          <a:stretch>
            <a:fillRect/>
          </a:stretch>
        </p:blipFill>
        <p:spPr>
          <a:xfrm>
            <a:off x="2811294" y="3091880"/>
            <a:ext cx="3002603" cy="2404013"/>
          </a:xfrm>
          <a:prstGeom prst="rect">
            <a:avLst/>
          </a:prstGeom>
        </p:spPr>
      </p:pic>
      <p:pic>
        <p:nvPicPr>
          <p:cNvPr id="6" name="图片 5">
            <a:extLst>
              <a:ext uri="{FF2B5EF4-FFF2-40B4-BE49-F238E27FC236}">
                <a16:creationId xmlns:a16="http://schemas.microsoft.com/office/drawing/2014/main" id="{BC0BBED9-65DD-471B-9EC6-90931B5FBCA5}"/>
              </a:ext>
            </a:extLst>
          </p:cNvPr>
          <p:cNvPicPr>
            <a:picLocks noChangeAspect="1"/>
          </p:cNvPicPr>
          <p:nvPr/>
        </p:nvPicPr>
        <p:blipFill>
          <a:blip r:embed="rId4"/>
          <a:stretch>
            <a:fillRect/>
          </a:stretch>
        </p:blipFill>
        <p:spPr>
          <a:xfrm>
            <a:off x="6096000" y="3119547"/>
            <a:ext cx="3095625" cy="2857500"/>
          </a:xfrm>
          <a:prstGeom prst="rect">
            <a:avLst/>
          </a:prstGeom>
        </p:spPr>
      </p:pic>
    </p:spTree>
    <p:extLst>
      <p:ext uri="{BB962C8B-B14F-4D97-AF65-F5344CB8AC3E}">
        <p14:creationId xmlns:p14="http://schemas.microsoft.com/office/powerpoint/2010/main" val="245703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3288080"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Energy Consumption</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90179"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reduces the energy consumption across all the benchmarks with regular memory access patterns and microbenchmarks. </a:t>
            </a:r>
          </a:p>
        </p:txBody>
      </p:sp>
      <p:pic>
        <p:nvPicPr>
          <p:cNvPr id="7" name="图片 6">
            <a:extLst>
              <a:ext uri="{FF2B5EF4-FFF2-40B4-BE49-F238E27FC236}">
                <a16:creationId xmlns:a16="http://schemas.microsoft.com/office/drawing/2014/main" id="{E638A344-C845-457F-9959-15963BD01F1A}"/>
              </a:ext>
            </a:extLst>
          </p:cNvPr>
          <p:cNvPicPr>
            <a:picLocks noChangeAspect="1"/>
          </p:cNvPicPr>
          <p:nvPr/>
        </p:nvPicPr>
        <p:blipFill>
          <a:blip r:embed="rId3"/>
          <a:stretch>
            <a:fillRect/>
          </a:stretch>
        </p:blipFill>
        <p:spPr>
          <a:xfrm>
            <a:off x="2803997" y="2704694"/>
            <a:ext cx="3009900" cy="2324100"/>
          </a:xfrm>
          <a:prstGeom prst="rect">
            <a:avLst/>
          </a:prstGeom>
        </p:spPr>
      </p:pic>
      <p:pic>
        <p:nvPicPr>
          <p:cNvPr id="8" name="图片 7">
            <a:extLst>
              <a:ext uri="{FF2B5EF4-FFF2-40B4-BE49-F238E27FC236}">
                <a16:creationId xmlns:a16="http://schemas.microsoft.com/office/drawing/2014/main" id="{53645ADD-ACF8-4202-ACE4-E8366A6580AB}"/>
              </a:ext>
            </a:extLst>
          </p:cNvPr>
          <p:cNvPicPr>
            <a:picLocks noChangeAspect="1"/>
          </p:cNvPicPr>
          <p:nvPr/>
        </p:nvPicPr>
        <p:blipFill>
          <a:blip r:embed="rId4"/>
          <a:stretch>
            <a:fillRect/>
          </a:stretch>
        </p:blipFill>
        <p:spPr>
          <a:xfrm>
            <a:off x="6096000" y="2704694"/>
            <a:ext cx="3028950" cy="2809875"/>
          </a:xfrm>
          <a:prstGeom prst="rect">
            <a:avLst/>
          </a:prstGeom>
        </p:spPr>
      </p:pic>
    </p:spTree>
    <p:extLst>
      <p:ext uri="{BB962C8B-B14F-4D97-AF65-F5344CB8AC3E}">
        <p14:creationId xmlns:p14="http://schemas.microsoft.com/office/powerpoint/2010/main" val="2097505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3421129"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Energy-Delay Product</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590179" cy="40011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We observe that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addr</a:t>
            </a:r>
            <a:r>
              <a:rPr lang="en-US" altLang="zh-CN" sz="2000" dirty="0">
                <a:latin typeface="Times New Roman" panose="02020603050405020304" pitchFamily="18" charset="0"/>
                <a:cs typeface="Times New Roman" panose="02020603050405020304" pitchFamily="18" charset="0"/>
              </a:rPr>
              <a:t> has lower EDP for all applications except for </a:t>
            </a:r>
            <a:r>
              <a:rPr lang="en-US" altLang="zh-CN" sz="2000" dirty="0" err="1">
                <a:latin typeface="Times New Roman" panose="02020603050405020304" pitchFamily="18" charset="0"/>
                <a:cs typeface="Times New Roman" panose="02020603050405020304" pitchFamily="18" charset="0"/>
              </a:rPr>
              <a:t>spmv</a:t>
            </a:r>
            <a:r>
              <a:rPr lang="en-US" altLang="zh-CN" sz="2000" dirty="0">
                <a:latin typeface="Times New Roman" panose="02020603050405020304" pitchFamily="18" charset="0"/>
                <a:cs typeface="Times New Roman" panose="02020603050405020304" pitchFamily="18" charset="0"/>
              </a:rPr>
              <a:t> with ART-</a:t>
            </a:r>
            <a:r>
              <a:rPr lang="en-US" altLang="zh-CN" sz="2000" dirty="0" err="1">
                <a:latin typeface="Times New Roman" panose="02020603050405020304" pitchFamily="18" charset="0"/>
                <a:cs typeface="Times New Roman" panose="02020603050405020304" pitchFamily="18" charset="0"/>
              </a:rPr>
              <a:t>tid</a:t>
            </a:r>
            <a:r>
              <a:rPr lang="en-US" altLang="zh-CN" sz="2000" dirty="0">
                <a:latin typeface="Times New Roman" panose="02020603050405020304" pitchFamily="18" charset="0"/>
                <a:cs typeface="Times New Roman" panose="02020603050405020304" pitchFamily="18" charset="0"/>
              </a:rPr>
              <a:t>.  </a:t>
            </a:r>
          </a:p>
        </p:txBody>
      </p:sp>
      <p:pic>
        <p:nvPicPr>
          <p:cNvPr id="2" name="图片 1">
            <a:extLst>
              <a:ext uri="{FF2B5EF4-FFF2-40B4-BE49-F238E27FC236}">
                <a16:creationId xmlns:a16="http://schemas.microsoft.com/office/drawing/2014/main" id="{E57FF9C7-FA2E-4EC5-8313-40741E3B5621}"/>
              </a:ext>
            </a:extLst>
          </p:cNvPr>
          <p:cNvPicPr>
            <a:picLocks noChangeAspect="1"/>
          </p:cNvPicPr>
          <p:nvPr/>
        </p:nvPicPr>
        <p:blipFill>
          <a:blip r:embed="rId3"/>
          <a:stretch>
            <a:fillRect/>
          </a:stretch>
        </p:blipFill>
        <p:spPr>
          <a:xfrm>
            <a:off x="2765897" y="3039994"/>
            <a:ext cx="3048000" cy="2295525"/>
          </a:xfrm>
          <a:prstGeom prst="rect">
            <a:avLst/>
          </a:prstGeom>
        </p:spPr>
      </p:pic>
      <p:pic>
        <p:nvPicPr>
          <p:cNvPr id="6" name="图片 5">
            <a:extLst>
              <a:ext uri="{FF2B5EF4-FFF2-40B4-BE49-F238E27FC236}">
                <a16:creationId xmlns:a16="http://schemas.microsoft.com/office/drawing/2014/main" id="{84FFC15A-97E7-4FCA-A679-EC26909F04B4}"/>
              </a:ext>
            </a:extLst>
          </p:cNvPr>
          <p:cNvPicPr>
            <a:picLocks noChangeAspect="1"/>
          </p:cNvPicPr>
          <p:nvPr/>
        </p:nvPicPr>
        <p:blipFill>
          <a:blip r:embed="rId4"/>
          <a:stretch>
            <a:fillRect/>
          </a:stretch>
        </p:blipFill>
        <p:spPr>
          <a:xfrm>
            <a:off x="6231072" y="3044858"/>
            <a:ext cx="3095625" cy="2819400"/>
          </a:xfrm>
          <a:prstGeom prst="rect">
            <a:avLst/>
          </a:prstGeom>
        </p:spPr>
      </p:pic>
    </p:spTree>
    <p:extLst>
      <p:ext uri="{BB962C8B-B14F-4D97-AF65-F5344CB8AC3E}">
        <p14:creationId xmlns:p14="http://schemas.microsoft.com/office/powerpoint/2010/main" val="279455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Evaluation</a:t>
            </a:r>
            <a:endParaRPr lang="zh-CN" altLang="en-US" b="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7D27D18-3474-4C69-BA0D-B66FBE5E2F6F}"/>
              </a:ext>
            </a:extLst>
          </p:cNvPr>
          <p:cNvSpPr/>
          <p:nvPr/>
        </p:nvSpPr>
        <p:spPr>
          <a:xfrm>
            <a:off x="122713" y="1152887"/>
            <a:ext cx="5109091"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0" dirty="0">
                <a:latin typeface="Times New Roman" panose="02020603050405020304" pitchFamily="18" charset="0"/>
                <a:cs typeface="Times New Roman" panose="02020603050405020304" pitchFamily="18" charset="0"/>
              </a:rPr>
              <a:t>Dynamic Offloading: A Case Study</a:t>
            </a:r>
            <a:endParaRPr lang="en-US" altLang="zh-CN" sz="2800" b="1" kern="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A71E5A0-CBCD-48F8-9707-DB7DBC18AF84}"/>
              </a:ext>
            </a:extLst>
          </p:cNvPr>
          <p:cNvSpPr/>
          <p:nvPr/>
        </p:nvSpPr>
        <p:spPr>
          <a:xfrm>
            <a:off x="518808" y="1614552"/>
            <a:ext cx="10862554" cy="224676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The performance can be further improved using a </a:t>
            </a:r>
            <a:r>
              <a:rPr lang="en-US" altLang="zh-CN" sz="2000" u="sng" dirty="0">
                <a:latin typeface="Times New Roman" panose="02020603050405020304" pitchFamily="18" charset="0"/>
                <a:cs typeface="Times New Roman" panose="02020603050405020304" pitchFamily="18" charset="0"/>
              </a:rPr>
              <a:t>runtime knob</a:t>
            </a:r>
            <a:r>
              <a:rPr lang="en-US" altLang="zh-CN" sz="2000" dirty="0">
                <a:latin typeface="Times New Roman" panose="02020603050405020304" pitchFamily="18" charset="0"/>
                <a:cs typeface="Times New Roman" panose="02020603050405020304" pitchFamily="18" charset="0"/>
              </a:rPr>
              <a:t>. The runtime knob decides whether to offload computations (Updates) dynamically on the basis of memory access and communications patterns to achieve more performance gains. </a:t>
            </a: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lud</a:t>
            </a:r>
            <a:r>
              <a:rPr lang="en-US" altLang="zh-CN" sz="2000" dirty="0">
                <a:latin typeface="Times New Roman" panose="02020603050405020304" pitchFamily="18" charset="0"/>
                <a:cs typeface="Times New Roman" panose="02020603050405020304" pitchFamily="18" charset="0"/>
              </a:rPr>
              <a:t>: These two phases have different locality of data accesses. The second phase has a good data locality since its data access pattern is row-major order, whereas the data access pattern of the first phase is column-major order. For such a program behavior, the best execution model is to use Active-Routing for the first phase and process the second phase in the host processor. </a:t>
            </a:r>
          </a:p>
        </p:txBody>
      </p:sp>
      <p:pic>
        <p:nvPicPr>
          <p:cNvPr id="7" name="图片 6">
            <a:extLst>
              <a:ext uri="{FF2B5EF4-FFF2-40B4-BE49-F238E27FC236}">
                <a16:creationId xmlns:a16="http://schemas.microsoft.com/office/drawing/2014/main" id="{7B8C25A4-7511-4693-BBDF-CF2B5FB24CC2}"/>
              </a:ext>
            </a:extLst>
          </p:cNvPr>
          <p:cNvPicPr>
            <a:picLocks noChangeAspect="1"/>
          </p:cNvPicPr>
          <p:nvPr/>
        </p:nvPicPr>
        <p:blipFill>
          <a:blip r:embed="rId3"/>
          <a:stretch>
            <a:fillRect/>
          </a:stretch>
        </p:blipFill>
        <p:spPr>
          <a:xfrm>
            <a:off x="3683135" y="3850277"/>
            <a:ext cx="4533900" cy="2705100"/>
          </a:xfrm>
          <a:prstGeom prst="rect">
            <a:avLst/>
          </a:prstGeom>
        </p:spPr>
      </p:pic>
    </p:spTree>
    <p:extLst>
      <p:ext uri="{BB962C8B-B14F-4D97-AF65-F5344CB8AC3E}">
        <p14:creationId xmlns:p14="http://schemas.microsoft.com/office/powerpoint/2010/main" val="4226779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Conclusion</a:t>
            </a:r>
            <a:endParaRPr lang="zh-CN" altLang="en-US" b="1"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E0EFC775-C04A-491E-A9EB-D9CA2E2C1533}"/>
              </a:ext>
            </a:extLst>
          </p:cNvPr>
          <p:cNvSpPr txBox="1"/>
          <p:nvPr/>
        </p:nvSpPr>
        <p:spPr>
          <a:xfrm>
            <a:off x="223736" y="1118680"/>
            <a:ext cx="11225719"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Active-Routing, an in-network compute architecture, to accelerate reduction on data processing operations in data-intensive applications for near-data processing.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Active-Routing is implemented as a novel three-phase processing schedule, which offloads the computation near data in the memory network for execution and aggregates the results along their routing path.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We categorize memory access patterns of compute kernels of interest and offload the computations in various granularities by exploiting their locality characteristics to reduce offloading overhead.</a:t>
            </a:r>
          </a:p>
        </p:txBody>
      </p:sp>
    </p:spTree>
    <p:extLst>
      <p:ext uri="{BB962C8B-B14F-4D97-AF65-F5344CB8AC3E}">
        <p14:creationId xmlns:p14="http://schemas.microsoft.com/office/powerpoint/2010/main" val="550096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99506"/>
            <a:ext cx="9601200" cy="684114"/>
          </a:xfrm>
        </p:spPr>
        <p:txBody>
          <a:bodyPr>
            <a:normAutofit/>
          </a:bodyPr>
          <a:lstStyle/>
          <a:p>
            <a:r>
              <a:rPr lang="en-US" altLang="zh-CN" sz="2400" b="1" dirty="0">
                <a:latin typeface="+mn-lt"/>
              </a:rPr>
              <a:t>Q &amp; A</a:t>
            </a:r>
            <a:endParaRPr lang="zh-CN" altLang="en-US" sz="2400" b="1" dirty="0">
              <a:latin typeface="+mn-lt"/>
            </a:endParaRPr>
          </a:p>
        </p:txBody>
      </p:sp>
      <p:sp>
        <p:nvSpPr>
          <p:cNvPr id="4" name="矩形 3"/>
          <p:cNvSpPr/>
          <p:nvPr/>
        </p:nvSpPr>
        <p:spPr>
          <a:xfrm>
            <a:off x="4543169" y="4008261"/>
            <a:ext cx="2719720" cy="646331"/>
          </a:xfrm>
          <a:prstGeom prst="rect">
            <a:avLst/>
          </a:prstGeom>
          <a:ln>
            <a:noFill/>
          </a:ln>
        </p:spPr>
        <p:txBody>
          <a:bodyPr wrap="none">
            <a:spAutoFit/>
          </a:bodyPr>
          <a:lstStyle/>
          <a:p>
            <a:pPr algn="ctr"/>
            <a:r>
              <a:rPr lang="en-US" altLang="zh-CN" sz="3600" b="1" spc="50" dirty="0">
                <a:ln w="9525" cmpd="sng">
                  <a:noFill/>
                  <a:prstDash val="solid"/>
                </a:ln>
                <a:solidFill>
                  <a:srgbClr val="9C0C15"/>
                </a:solidFill>
                <a:effectLst/>
              </a:rPr>
              <a:t>Thank You!</a:t>
            </a:r>
            <a:endParaRPr lang="zh-CN" altLang="en-US" sz="3600" b="1" spc="50" dirty="0">
              <a:ln w="9525" cmpd="sng">
                <a:noFill/>
                <a:prstDash val="solid"/>
              </a:ln>
              <a:solidFill>
                <a:srgbClr val="9C0C15"/>
              </a:solidFill>
              <a:effectLst/>
            </a:endParaRPr>
          </a:p>
        </p:txBody>
      </p:sp>
      <p:pic>
        <p:nvPicPr>
          <p:cNvPr id="5" name="图片 4"/>
          <p:cNvPicPr>
            <a:picLocks noChangeAspect="1"/>
          </p:cNvPicPr>
          <p:nvPr/>
        </p:nvPicPr>
        <p:blipFill>
          <a:blip r:embed="rId3"/>
          <a:stretch>
            <a:fillRect/>
          </a:stretch>
        </p:blipFill>
        <p:spPr>
          <a:xfrm>
            <a:off x="4385104" y="2632480"/>
            <a:ext cx="2981960" cy="1103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611220" y="639804"/>
            <a:ext cx="10969559" cy="2246769"/>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Die-Stacked Memory</a:t>
            </a: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Figure 1 shows the organization of HMC, which is partitioned vertically into several vaults consisting of multiple TSV connections to the logic layer. Each vault is controlled by a vault controller implemented on the logic die. HMC communicates with processor or other memory cubes through four ports. Inside the cube’s logic die, an intra-cube network is used to route the packets between the vaults and ports.</a:t>
            </a:r>
          </a:p>
        </p:txBody>
      </p:sp>
      <p:pic>
        <p:nvPicPr>
          <p:cNvPr id="2" name="图片 1">
            <a:extLst>
              <a:ext uri="{FF2B5EF4-FFF2-40B4-BE49-F238E27FC236}">
                <a16:creationId xmlns:a16="http://schemas.microsoft.com/office/drawing/2014/main" id="{39FB5AF7-0A0D-4B1B-BDBA-23D49C365B00}"/>
              </a:ext>
            </a:extLst>
          </p:cNvPr>
          <p:cNvPicPr>
            <a:picLocks noChangeAspect="1"/>
          </p:cNvPicPr>
          <p:nvPr/>
        </p:nvPicPr>
        <p:blipFill>
          <a:blip r:embed="rId3"/>
          <a:stretch>
            <a:fillRect/>
          </a:stretch>
        </p:blipFill>
        <p:spPr>
          <a:xfrm>
            <a:off x="3033406" y="3082716"/>
            <a:ext cx="4498008" cy="19389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611220" y="639804"/>
            <a:ext cx="10969559" cy="1323439"/>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Memory Network</a:t>
            </a: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HMCs can be chained together to form a cost-effective memory network using packet switching and provide large memory capacity. </a:t>
            </a:r>
          </a:p>
        </p:txBody>
      </p:sp>
      <p:sp>
        <p:nvSpPr>
          <p:cNvPr id="5" name="TextBox 2">
            <a:extLst>
              <a:ext uri="{FF2B5EF4-FFF2-40B4-BE49-F238E27FC236}">
                <a16:creationId xmlns:a16="http://schemas.microsoft.com/office/drawing/2014/main" id="{B8D164E8-C772-48EF-96D3-F33D1746B183}"/>
              </a:ext>
            </a:extLst>
          </p:cNvPr>
          <p:cNvSpPr txBox="1"/>
          <p:nvPr/>
        </p:nvSpPr>
        <p:spPr>
          <a:xfrm>
            <a:off x="611220" y="1745514"/>
            <a:ext cx="10969559" cy="1938992"/>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In-Network Compute Potential</a:t>
            </a: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 high-bandwidth and large memory capacity provision, a memory network is adopted to scale PIM architectures for accelerating data-centric applications. One unsolved problem of such a system is how to determine the compute point for data located remotely. This computation can be mapped to a data-flow graph and naturally scheduled as network flows along with computation.</a:t>
            </a:r>
          </a:p>
        </p:txBody>
      </p:sp>
      <p:pic>
        <p:nvPicPr>
          <p:cNvPr id="6" name="图片 5">
            <a:extLst>
              <a:ext uri="{FF2B5EF4-FFF2-40B4-BE49-F238E27FC236}">
                <a16:creationId xmlns:a16="http://schemas.microsoft.com/office/drawing/2014/main" id="{03890963-5307-4AB7-8EF2-2BC491C5DF24}"/>
              </a:ext>
            </a:extLst>
          </p:cNvPr>
          <p:cNvPicPr>
            <a:picLocks noChangeAspect="1"/>
          </p:cNvPicPr>
          <p:nvPr/>
        </p:nvPicPr>
        <p:blipFill>
          <a:blip r:embed="rId3"/>
          <a:stretch>
            <a:fillRect/>
          </a:stretch>
        </p:blipFill>
        <p:spPr>
          <a:xfrm>
            <a:off x="2916474" y="3762475"/>
            <a:ext cx="4705350" cy="2543175"/>
          </a:xfrm>
          <a:prstGeom prst="rect">
            <a:avLst/>
          </a:prstGeom>
        </p:spPr>
      </p:pic>
    </p:spTree>
    <p:extLst>
      <p:ext uri="{BB962C8B-B14F-4D97-AF65-F5344CB8AC3E}">
        <p14:creationId xmlns:p14="http://schemas.microsoft.com/office/powerpoint/2010/main" val="103694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Arial" panose="020B0604020202020204" pitchFamily="34" charset="0"/>
                <a:cs typeface="Arial" panose="020B0604020202020204" pitchFamily="34" charset="0"/>
              </a:rPr>
              <a:t>Solution</a:t>
            </a:r>
            <a:endParaRPr lang="zh-CN" altLang="en-US"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ACA0895-E228-4247-BE6E-465C9E56140C}"/>
              </a:ext>
            </a:extLst>
          </p:cNvPr>
          <p:cNvSpPr/>
          <p:nvPr/>
        </p:nvSpPr>
        <p:spPr>
          <a:xfrm>
            <a:off x="595413" y="1182231"/>
            <a:ext cx="11001174" cy="132343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This paper propose </a:t>
            </a:r>
            <a:r>
              <a:rPr lang="en-US" altLang="zh-CN" sz="2000" b="1" dirty="0">
                <a:latin typeface="Times New Roman" panose="02020603050405020304" pitchFamily="18" charset="0"/>
                <a:cs typeface="Times New Roman" panose="02020603050405020304" pitchFamily="18" charset="0"/>
              </a:rPr>
              <a:t>Active-Routing</a:t>
            </a:r>
            <a:r>
              <a:rPr lang="en-US" altLang="zh-CN" sz="2000" dirty="0">
                <a:latin typeface="Times New Roman" panose="02020603050405020304" pitchFamily="18" charset="0"/>
                <a:cs typeface="Times New Roman" panose="02020603050405020304" pitchFamily="18" charset="0"/>
              </a:rPr>
              <a:t>, an in-network compute architecture that enables compute on the way for near-data processing. Active-Routing examines the idea of mapping compute kernels to the memory network for data-flow style processing by exploiting the pattern of aggregation over intermediate results of arithmetic operators.</a:t>
            </a:r>
          </a:p>
        </p:txBody>
      </p:sp>
    </p:spTree>
    <p:extLst>
      <p:ext uri="{BB962C8B-B14F-4D97-AF65-F5344CB8AC3E}">
        <p14:creationId xmlns:p14="http://schemas.microsoft.com/office/powerpoint/2010/main" val="243144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Challenge and Technique</a:t>
            </a:r>
            <a:endParaRPr lang="zh-CN" altLang="en-US" b="1" dirty="0">
              <a:latin typeface="Calibri" panose="020F0502020204030204" pitchFamily="34" charset="0"/>
              <a:cs typeface="Calibri" panose="020F0502020204030204" pitchFamily="34" charset="0"/>
            </a:endParaRPr>
          </a:p>
        </p:txBody>
      </p:sp>
      <p:sp>
        <p:nvSpPr>
          <p:cNvPr id="7" name="TextBox 2">
            <a:extLst>
              <a:ext uri="{FF2B5EF4-FFF2-40B4-BE49-F238E27FC236}">
                <a16:creationId xmlns:a16="http://schemas.microsoft.com/office/drawing/2014/main" id="{DD247AF0-9158-4E55-B159-94F520D6C37E}"/>
              </a:ext>
            </a:extLst>
          </p:cNvPr>
          <p:cNvSpPr txBox="1"/>
          <p:nvPr/>
        </p:nvSpPr>
        <p:spPr>
          <a:xfrm>
            <a:off x="611220" y="639804"/>
            <a:ext cx="10969559" cy="2677656"/>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design in-network compute architecture to enable compute on the way for near-data processing?</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Figure 2 presents the system configuration, where host processors are connected to a memory network formed by chaining HMCs.</a:t>
            </a:r>
          </a:p>
          <a:p>
            <a:r>
              <a:rPr lang="en-US" altLang="zh-CN" dirty="0">
                <a:latin typeface="Times New Roman" panose="02020603050405020304" pitchFamily="18" charset="0"/>
                <a:cs typeface="Times New Roman" panose="02020603050405020304" pitchFamily="18" charset="0"/>
              </a:rPr>
              <a:t>									e.g. sum += 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]×B[</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Each computation of 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]×B[</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is offloaded from host CPU to memory network as an </a:t>
            </a:r>
            <a:r>
              <a:rPr lang="en-US" altLang="zh-CN" b="1" dirty="0">
                <a:latin typeface="Times New Roman" panose="02020603050405020304" pitchFamily="18" charset="0"/>
                <a:cs typeface="Times New Roman" panose="02020603050405020304" pitchFamily="18" charset="0"/>
              </a:rPr>
              <a:t>Update packet</a:t>
            </a:r>
            <a:r>
              <a:rPr lang="en-US" altLang="zh-CN" dirty="0">
                <a:latin typeface="Times New Roman" panose="02020603050405020304" pitchFamily="18" charset="0"/>
                <a:cs typeface="Times New Roman" panose="02020603050405020304" pitchFamily="18" charset="0"/>
              </a:rPr>
              <a:t>. After Update offloading, a </a:t>
            </a:r>
            <a:r>
              <a:rPr lang="en-US" altLang="zh-CN" b="1" dirty="0">
                <a:latin typeface="Times New Roman" panose="02020603050405020304" pitchFamily="18" charset="0"/>
                <a:cs typeface="Times New Roman" panose="02020603050405020304" pitchFamily="18" charset="0"/>
              </a:rPr>
              <a:t>Gather packet </a:t>
            </a:r>
            <a:r>
              <a:rPr lang="en-US" altLang="zh-CN" dirty="0">
                <a:latin typeface="Times New Roman" panose="02020603050405020304" pitchFamily="18" charset="0"/>
                <a:cs typeface="Times New Roman" panose="02020603050405020304" pitchFamily="18" charset="0"/>
              </a:rPr>
              <a:t>is sent to collect the partial results from each cube, and reduce them in the network routers on the way back to the host.</a:t>
            </a:r>
          </a:p>
        </p:txBody>
      </p:sp>
      <p:pic>
        <p:nvPicPr>
          <p:cNvPr id="3" name="图片 2">
            <a:extLst>
              <a:ext uri="{FF2B5EF4-FFF2-40B4-BE49-F238E27FC236}">
                <a16:creationId xmlns:a16="http://schemas.microsoft.com/office/drawing/2014/main" id="{DAC51274-EFA3-4FB1-82DF-94870660D707}"/>
              </a:ext>
            </a:extLst>
          </p:cNvPr>
          <p:cNvPicPr>
            <a:picLocks noChangeAspect="1"/>
          </p:cNvPicPr>
          <p:nvPr/>
        </p:nvPicPr>
        <p:blipFill>
          <a:blip r:embed="rId3"/>
          <a:stretch>
            <a:fillRect/>
          </a:stretch>
        </p:blipFill>
        <p:spPr>
          <a:xfrm>
            <a:off x="3503553" y="3188638"/>
            <a:ext cx="5184893" cy="3202434"/>
          </a:xfrm>
          <a:prstGeom prst="rect">
            <a:avLst/>
          </a:prstGeom>
        </p:spPr>
      </p:pic>
    </p:spTree>
    <p:extLst>
      <p:ext uri="{BB962C8B-B14F-4D97-AF65-F5344CB8AC3E}">
        <p14:creationId xmlns:p14="http://schemas.microsoft.com/office/powerpoint/2010/main" val="954371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Challenge and Technique</a:t>
            </a:r>
            <a:endParaRPr lang="zh-CN" altLang="en-US" b="1" dirty="0">
              <a:latin typeface="Calibri" panose="020F0502020204030204" pitchFamily="34" charset="0"/>
              <a:cs typeface="Calibri" panose="020F0502020204030204" pitchFamily="34" charset="0"/>
            </a:endParaRPr>
          </a:p>
        </p:txBody>
      </p:sp>
      <p:sp>
        <p:nvSpPr>
          <p:cNvPr id="7" name="TextBox 2">
            <a:extLst>
              <a:ext uri="{FF2B5EF4-FFF2-40B4-BE49-F238E27FC236}">
                <a16:creationId xmlns:a16="http://schemas.microsoft.com/office/drawing/2014/main" id="{DD247AF0-9158-4E55-B159-94F520D6C37E}"/>
              </a:ext>
            </a:extLst>
          </p:cNvPr>
          <p:cNvSpPr txBox="1"/>
          <p:nvPr/>
        </p:nvSpPr>
        <p:spPr>
          <a:xfrm>
            <a:off x="611220" y="639804"/>
            <a:ext cx="10969559" cy="1569660"/>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map a compute kernel in-memory network to optimize reduction over intermediate results of arithmetic operators?</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 paper proposes</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novel mechanism with </a:t>
            </a:r>
            <a:r>
              <a:rPr lang="en-US" altLang="zh-CN" u="sng" dirty="0">
                <a:latin typeface="Times New Roman" panose="02020603050405020304" pitchFamily="18" charset="0"/>
                <a:cs typeface="Times New Roman" panose="02020603050405020304" pitchFamily="18" charset="0"/>
              </a:rPr>
              <a:t>three-phase packet processing: Active-Routing Tree construction, Update Phase for data processing, and Gather Phase</a:t>
            </a:r>
            <a:r>
              <a:rPr lang="en-US" altLang="zh-CN" dirty="0">
                <a:latin typeface="Times New Roman" panose="02020603050405020304" pitchFamily="18" charset="0"/>
                <a:cs typeface="Times New Roman" panose="02020603050405020304" pitchFamily="18" charset="0"/>
              </a:rPr>
              <a:t> for Active-Routing reduction. </a:t>
            </a:r>
          </a:p>
        </p:txBody>
      </p:sp>
      <p:pic>
        <p:nvPicPr>
          <p:cNvPr id="5" name="图片 4">
            <a:extLst>
              <a:ext uri="{FF2B5EF4-FFF2-40B4-BE49-F238E27FC236}">
                <a16:creationId xmlns:a16="http://schemas.microsoft.com/office/drawing/2014/main" id="{96017C64-E8FA-4062-8A9D-FD85B6F22244}"/>
              </a:ext>
            </a:extLst>
          </p:cNvPr>
          <p:cNvPicPr>
            <a:picLocks noChangeAspect="1"/>
          </p:cNvPicPr>
          <p:nvPr/>
        </p:nvPicPr>
        <p:blipFill>
          <a:blip r:embed="rId3"/>
          <a:stretch>
            <a:fillRect/>
          </a:stretch>
        </p:blipFill>
        <p:spPr>
          <a:xfrm>
            <a:off x="1243011" y="2342948"/>
            <a:ext cx="9705975" cy="3067050"/>
          </a:xfrm>
          <a:prstGeom prst="rect">
            <a:avLst/>
          </a:prstGeom>
        </p:spPr>
      </p:pic>
    </p:spTree>
    <p:extLst>
      <p:ext uri="{BB962C8B-B14F-4D97-AF65-F5344CB8AC3E}">
        <p14:creationId xmlns:p14="http://schemas.microsoft.com/office/powerpoint/2010/main" val="148018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Challenge and Technique</a:t>
            </a:r>
            <a:endParaRPr lang="zh-CN" altLang="en-US" b="1" dirty="0">
              <a:latin typeface="Calibri" panose="020F0502020204030204" pitchFamily="34" charset="0"/>
              <a:cs typeface="Calibri" panose="020F0502020204030204" pitchFamily="34" charset="0"/>
            </a:endParaRPr>
          </a:p>
        </p:txBody>
      </p:sp>
      <p:sp>
        <p:nvSpPr>
          <p:cNvPr id="7" name="TextBox 2">
            <a:extLst>
              <a:ext uri="{FF2B5EF4-FFF2-40B4-BE49-F238E27FC236}">
                <a16:creationId xmlns:a16="http://schemas.microsoft.com/office/drawing/2014/main" id="{DD247AF0-9158-4E55-B159-94F520D6C37E}"/>
              </a:ext>
            </a:extLst>
          </p:cNvPr>
          <p:cNvSpPr txBox="1"/>
          <p:nvPr/>
        </p:nvSpPr>
        <p:spPr>
          <a:xfrm>
            <a:off x="611220" y="639804"/>
            <a:ext cx="10969559" cy="1231106"/>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 paper proposes</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novel mechanism with three-phase packet processing: Active-Routing Tree construction, Update Phase for data processing, and Gather Phase for Active-Routing reduction. We name such a mapping as</a:t>
            </a:r>
          </a:p>
          <a:p>
            <a:r>
              <a:rPr lang="en-US" altLang="zh-CN" dirty="0">
                <a:latin typeface="Times New Roman" panose="02020603050405020304" pitchFamily="18" charset="0"/>
                <a:cs typeface="Times New Roman" panose="02020603050405020304" pitchFamily="18" charset="0"/>
              </a:rPr>
              <a:t>an </a:t>
            </a:r>
            <a:r>
              <a:rPr lang="en-US" altLang="zh-CN" i="1" u="sng" dirty="0">
                <a:latin typeface="Times New Roman" panose="02020603050405020304" pitchFamily="18" charset="0"/>
                <a:cs typeface="Times New Roman" panose="02020603050405020304" pitchFamily="18" charset="0"/>
              </a:rPr>
              <a:t>Active-Routing flow</a:t>
            </a:r>
            <a:r>
              <a:rPr lang="en-US" altLang="zh-CN" dirty="0">
                <a:latin typeface="Times New Roman" panose="02020603050405020304" pitchFamily="18" charset="0"/>
                <a:cs typeface="Times New Roman" panose="02020603050405020304" pitchFamily="18" charset="0"/>
              </a:rPr>
              <a:t>. A unique identification (flow ID) is assigned for each flow and its corresponding </a:t>
            </a:r>
            <a:r>
              <a:rPr lang="en-US" altLang="zh-CN" dirty="0" err="1">
                <a:latin typeface="Times New Roman" panose="02020603050405020304" pitchFamily="18" charset="0"/>
                <a:cs typeface="Times New Roman" panose="02020603050405020304" pitchFamily="18" charset="0"/>
              </a:rPr>
              <a:t>ARTree</a:t>
            </a:r>
            <a:r>
              <a:rPr lang="en-US" altLang="zh-CN" dirty="0">
                <a:latin typeface="Times New Roman" panose="02020603050405020304" pitchFamily="18" charset="0"/>
                <a:cs typeface="Times New Roman" panose="02020603050405020304" pitchFamily="18" charset="0"/>
              </a:rPr>
              <a:t>. </a:t>
            </a:r>
          </a:p>
        </p:txBody>
      </p:sp>
      <p:pic>
        <p:nvPicPr>
          <p:cNvPr id="3" name="图片 2">
            <a:extLst>
              <a:ext uri="{FF2B5EF4-FFF2-40B4-BE49-F238E27FC236}">
                <a16:creationId xmlns:a16="http://schemas.microsoft.com/office/drawing/2014/main" id="{28CB1867-1A51-43A6-AA9E-7144C162C8CA}"/>
              </a:ext>
            </a:extLst>
          </p:cNvPr>
          <p:cNvPicPr>
            <a:picLocks noChangeAspect="1"/>
          </p:cNvPicPr>
          <p:nvPr/>
        </p:nvPicPr>
        <p:blipFill>
          <a:blip r:embed="rId3"/>
          <a:stretch>
            <a:fillRect/>
          </a:stretch>
        </p:blipFill>
        <p:spPr>
          <a:xfrm>
            <a:off x="1153538" y="2212967"/>
            <a:ext cx="4495800" cy="2914650"/>
          </a:xfrm>
          <a:prstGeom prst="rect">
            <a:avLst/>
          </a:prstGeom>
        </p:spPr>
      </p:pic>
      <p:pic>
        <p:nvPicPr>
          <p:cNvPr id="6" name="图片 5">
            <a:extLst>
              <a:ext uri="{FF2B5EF4-FFF2-40B4-BE49-F238E27FC236}">
                <a16:creationId xmlns:a16="http://schemas.microsoft.com/office/drawing/2014/main" id="{67008AB7-4429-41E2-B8C4-D481F00577F1}"/>
              </a:ext>
            </a:extLst>
          </p:cNvPr>
          <p:cNvPicPr>
            <a:picLocks noChangeAspect="1"/>
          </p:cNvPicPr>
          <p:nvPr/>
        </p:nvPicPr>
        <p:blipFill>
          <a:blip r:embed="rId4"/>
          <a:stretch>
            <a:fillRect/>
          </a:stretch>
        </p:blipFill>
        <p:spPr>
          <a:xfrm>
            <a:off x="6095999" y="2889242"/>
            <a:ext cx="4552950" cy="2238375"/>
          </a:xfrm>
          <a:prstGeom prst="rect">
            <a:avLst/>
          </a:prstGeom>
        </p:spPr>
      </p:pic>
    </p:spTree>
    <p:extLst>
      <p:ext uri="{BB962C8B-B14F-4D97-AF65-F5344CB8AC3E}">
        <p14:creationId xmlns:p14="http://schemas.microsoft.com/office/powerpoint/2010/main" val="337015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Challenge and Technique</a:t>
            </a:r>
            <a:endParaRPr lang="zh-CN" altLang="en-US" b="1" dirty="0">
              <a:latin typeface="Calibri" panose="020F0502020204030204" pitchFamily="34" charset="0"/>
              <a:cs typeface="Calibri" panose="020F0502020204030204" pitchFamily="34" charset="0"/>
            </a:endParaRPr>
          </a:p>
        </p:txBody>
      </p:sp>
      <p:sp>
        <p:nvSpPr>
          <p:cNvPr id="7" name="TextBox 2">
            <a:extLst>
              <a:ext uri="{FF2B5EF4-FFF2-40B4-BE49-F238E27FC236}">
                <a16:creationId xmlns:a16="http://schemas.microsoft.com/office/drawing/2014/main" id="{DD247AF0-9158-4E55-B159-94F520D6C37E}"/>
              </a:ext>
            </a:extLst>
          </p:cNvPr>
          <p:cNvSpPr txBox="1"/>
          <p:nvPr/>
        </p:nvSpPr>
        <p:spPr>
          <a:xfrm>
            <a:off x="611220" y="639804"/>
            <a:ext cx="10969559" cy="2646878"/>
          </a:xfrm>
          <a:prstGeom prst="rect">
            <a:avLst/>
          </a:prstGeom>
          <a:noFill/>
        </p:spPr>
        <p:txBody>
          <a:bodyPr wrap="square" rtlCol="0">
            <a:spAutoFit/>
          </a:bodyPr>
          <a:lstStyle/>
          <a:p>
            <a:pPr lvl="1"/>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How to alleviate overhead occurred by instruction offloading and operand fetching?</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Memory access patterns of operand fetching can be exploited to amortize the overhead by </a:t>
            </a:r>
            <a:r>
              <a:rPr lang="en-US" altLang="zh-CN" u="sng" dirty="0">
                <a:latin typeface="Times New Roman" panose="02020603050405020304" pitchFamily="18" charset="0"/>
                <a:cs typeface="Times New Roman" panose="02020603050405020304" pitchFamily="18" charset="0"/>
              </a:rPr>
              <a:t>offloading multiple operations at a time</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1. regular-regular access pattern: offload the computation in cache block granularity as vector processing.</a:t>
            </a:r>
          </a:p>
          <a:p>
            <a:r>
              <a:rPr lang="en-US" altLang="zh-CN" dirty="0">
                <a:latin typeface="Times New Roman" panose="02020603050405020304" pitchFamily="18" charset="0"/>
                <a:cs typeface="Times New Roman" panose="02020603050405020304" pitchFamily="18" charset="0"/>
              </a:rPr>
              <a:t>	 2. regular-irregular access pattern: fetch the irregular data and send them to regular data resident location for</a:t>
            </a:r>
          </a:p>
          <a:p>
            <a:r>
              <a:rPr lang="en-US" altLang="zh-CN" dirty="0">
                <a:latin typeface="Times New Roman" panose="02020603050405020304" pitchFamily="18" charset="0"/>
                <a:cs typeface="Times New Roman" panose="02020603050405020304" pitchFamily="18" charset="0"/>
              </a:rPr>
              <a:t>Processing.</a:t>
            </a:r>
          </a:p>
          <a:p>
            <a:r>
              <a:rPr lang="en-US" altLang="zh-CN" dirty="0">
                <a:latin typeface="Times New Roman" panose="02020603050405020304" pitchFamily="18" charset="0"/>
                <a:cs typeface="Times New Roman" panose="02020603050405020304" pitchFamily="18" charset="0"/>
              </a:rPr>
              <a:t>	 3. irregular-irregular memory access pattern: simply fetch single operand pairs to the scheduled compute node as scalar operations.</a:t>
            </a:r>
          </a:p>
        </p:txBody>
      </p:sp>
    </p:spTree>
    <p:extLst>
      <p:ext uri="{BB962C8B-B14F-4D97-AF65-F5344CB8AC3E}">
        <p14:creationId xmlns:p14="http://schemas.microsoft.com/office/powerpoint/2010/main" val="27150930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5235</TotalTime>
  <Words>1759</Words>
  <Application>Microsoft Office PowerPoint</Application>
  <PresentationFormat>宽屏</PresentationFormat>
  <Paragraphs>134</Paragraphs>
  <Slides>26</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黑体</vt:lpstr>
      <vt:lpstr>宋体</vt:lpstr>
      <vt:lpstr>微软雅黑</vt:lpstr>
      <vt:lpstr>Arial</vt:lpstr>
      <vt:lpstr>Arial Black</vt:lpstr>
      <vt:lpstr>Calibri</vt:lpstr>
      <vt:lpstr>Franklin Gothic Book</vt:lpstr>
      <vt:lpstr>Times New Roman</vt:lpstr>
      <vt:lpstr>Wingdings</vt:lpstr>
      <vt:lpstr>Crop</vt:lpstr>
      <vt:lpstr>PowerPoint 演示文稿</vt:lpstr>
      <vt:lpstr>Problem</vt:lpstr>
      <vt:lpstr>Background</vt:lpstr>
      <vt:lpstr>Background</vt:lpstr>
      <vt:lpstr>Solution</vt:lpstr>
      <vt:lpstr>Challenge and Technique</vt:lpstr>
      <vt:lpstr>Challenge and Technique</vt:lpstr>
      <vt:lpstr>Challenge and Technique</vt:lpstr>
      <vt:lpstr>Challenge and Technique</vt:lpstr>
      <vt:lpstr>Implementation</vt:lpstr>
      <vt:lpstr>Implementation</vt:lpstr>
      <vt:lpstr>Implementation</vt:lpstr>
      <vt:lpstr>Implementation</vt:lpstr>
      <vt:lpstr>Implementation</vt:lpstr>
      <vt:lpstr>Evaluation</vt:lpstr>
      <vt:lpstr>Evaluation</vt:lpstr>
      <vt:lpstr>Evaluation</vt:lpstr>
      <vt:lpstr>Evaluation</vt:lpstr>
      <vt:lpstr>Evaluation</vt:lpstr>
      <vt:lpstr>Evaluation</vt:lpstr>
      <vt:lpstr>Evaluation</vt:lpstr>
      <vt:lpstr>Evaluation</vt:lpstr>
      <vt:lpstr>Evaluation</vt:lpstr>
      <vt:lpstr>Evaluation</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魏倩</cp:lastModifiedBy>
  <cp:revision>899</cp:revision>
  <cp:lastPrinted>2021-05-18T05:46:40Z</cp:lastPrinted>
  <dcterms:created xsi:type="dcterms:W3CDTF">2017-10-16T12:06:00Z</dcterms:created>
  <dcterms:modified xsi:type="dcterms:W3CDTF">2022-04-05T05:16:12Z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